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3" r:id="rId7"/>
    <p:sldId id="264" r:id="rId8"/>
    <p:sldId id="265" r:id="rId9"/>
    <p:sldId id="262" r:id="rId10"/>
    <p:sldId id="266" r:id="rId11"/>
    <p:sldId id="270" r:id="rId12"/>
    <p:sldId id="268" r:id="rId13"/>
    <p:sldId id="269"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77" autoAdjust="0"/>
  </p:normalViewPr>
  <p:slideViewPr>
    <p:cSldViewPr>
      <p:cViewPr varScale="1">
        <p:scale>
          <a:sx n="85" d="100"/>
          <a:sy n="85" d="100"/>
        </p:scale>
        <p:origin x="-71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DDC0B1D-2449-4075-AA64-15BE3B25C323}" type="datetimeFigureOut">
              <a:rPr lang="en-US" smtClean="0"/>
              <a:pPr/>
              <a:t>2/21/2012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427C6FE-BBC3-491C-951B-E28C6A547995}" type="slidenum">
              <a:rPr lang="en-US" smtClean="0"/>
              <a:pPr/>
              <a:t>‹#›</a:t>
            </a:fld>
            <a:endParaRPr lang="en-US"/>
          </a:p>
        </p:txBody>
      </p:sp>
    </p:spTree>
    <p:extLst>
      <p:ext uri="{BB962C8B-B14F-4D97-AF65-F5344CB8AC3E}">
        <p14:creationId xmlns:p14="http://schemas.microsoft.com/office/powerpoint/2010/main" xmlns="" val="22636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pitchFamily="34" charset="-128"/>
              </a:rPr>
              <a:t>[Introduce yourself]</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D3CA6B9-232C-4292-A7E4-EE8B552FA547}" type="slidenum">
              <a:rPr lang="en-US" sz="1300" smtClean="0"/>
              <a:pPr/>
              <a:t>1</a:t>
            </a:fld>
            <a:endParaRPr lang="en-US" sz="13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Several students who took AAUW’</a:t>
            </a:r>
            <a:r>
              <a:rPr lang="en-US" altLang="ja-JP" dirty="0" smtClean="0">
                <a:ea typeface="ＭＳ Ｐゴシック" pitchFamily="34" charset="-128"/>
              </a:rPr>
              <a:t>s survey shared their feelings about the sexual harassment they faced. </a:t>
            </a:r>
          </a:p>
          <a:p>
            <a:endParaRPr lang="en-US" dirty="0" smtClean="0">
              <a:ea typeface="ＭＳ Ｐゴシック" pitchFamily="34" charset="-128"/>
            </a:endParaRPr>
          </a:p>
          <a:p>
            <a:r>
              <a:rPr lang="en-US" altLang="ja-JP" dirty="0" smtClean="0">
                <a:ea typeface="ＭＳ Ｐゴシック" pitchFamily="34" charset="-128"/>
              </a:rPr>
              <a:t>“I was sent a website to look up and I did and it was to a porn site. It was very upsetting to me.”</a:t>
            </a:r>
            <a:br>
              <a:rPr lang="en-US" altLang="ja-JP" dirty="0" smtClean="0">
                <a:ea typeface="ＭＳ Ｐゴシック" pitchFamily="34" charset="-128"/>
              </a:rPr>
            </a:br>
            <a:endParaRPr lang="en-US" altLang="ja-JP" dirty="0" smtClean="0">
              <a:ea typeface="ＭＳ Ｐゴシック" pitchFamily="34" charset="-128"/>
            </a:endParaRPr>
          </a:p>
          <a:p>
            <a:r>
              <a:rPr lang="en-US" altLang="ja-JP" dirty="0" smtClean="0">
                <a:ea typeface="ＭＳ Ｐゴシック" pitchFamily="34" charset="-128"/>
              </a:rPr>
              <a:t>“Everyone was saying I was gay, and I felt the need to have to run away and hide.”</a:t>
            </a:r>
            <a:br>
              <a:rPr lang="en-US" altLang="ja-JP" dirty="0" smtClean="0">
                <a:ea typeface="ＭＳ Ｐゴシック" pitchFamily="34" charset="-128"/>
              </a:rPr>
            </a:br>
            <a:endParaRPr lang="en-US" altLang="ja-JP" dirty="0" smtClean="0">
              <a:ea typeface="ＭＳ Ｐゴシック" pitchFamily="34" charset="-128"/>
            </a:endParaRPr>
          </a:p>
          <a:p>
            <a:r>
              <a:rPr lang="en-US" dirty="0" smtClean="0">
                <a:ea typeface="ＭＳ Ｐゴシック" pitchFamily="34" charset="-128"/>
              </a:rPr>
              <a:t>After being the target of sexual rumors, a student said she </a:t>
            </a:r>
            <a:r>
              <a:rPr lang="en-US" altLang="ja-JP" dirty="0" smtClean="0">
                <a:ea typeface="ＭＳ Ｐゴシック" pitchFamily="34" charset="-128"/>
              </a:rPr>
              <a:t>“tried to ignore it” but then “thought of suicide.”</a:t>
            </a:r>
            <a:br>
              <a:rPr lang="en-US" altLang="ja-JP" dirty="0" smtClean="0">
                <a:ea typeface="ＭＳ Ｐゴシック" pitchFamily="34" charset="-128"/>
              </a:rPr>
            </a:br>
            <a:endParaRPr lang="en-US" altLang="ja-JP" dirty="0" smtClean="0">
              <a:ea typeface="ＭＳ Ｐゴシック" pitchFamily="34" charset="-128"/>
            </a:endParaRPr>
          </a:p>
          <a:p>
            <a:r>
              <a:rPr lang="en-US" altLang="ja-JP" dirty="0" smtClean="0">
                <a:ea typeface="ＭＳ Ｐゴシック" pitchFamily="34" charset="-128"/>
              </a:rPr>
              <a:t>“An 8th-grade guy passed by me and said, really softly, ‘What’s up, sexy?’ and then kept on walking. It really </a:t>
            </a:r>
            <a:r>
              <a:rPr lang="en-US" altLang="ja-JP" dirty="0" err="1" smtClean="0">
                <a:ea typeface="ＭＳ Ｐゴシック" pitchFamily="34" charset="-128"/>
              </a:rPr>
              <a:t>creeped</a:t>
            </a:r>
            <a:r>
              <a:rPr lang="en-US" altLang="ja-JP" dirty="0" smtClean="0">
                <a:ea typeface="ＭＳ Ｐゴシック" pitchFamily="34" charset="-128"/>
              </a:rPr>
              <a:t> me out.”</a:t>
            </a:r>
          </a:p>
          <a:p>
            <a:endParaRPr lang="en-US" dirty="0" smtClean="0">
              <a:ea typeface="ＭＳ Ｐゴシック" pitchFamily="34" charset="-128"/>
            </a:endParaRPr>
          </a:p>
          <a:p>
            <a:r>
              <a:rPr lang="en-US" dirty="0" smtClean="0">
                <a:ea typeface="ＭＳ Ｐゴシック" pitchFamily="34" charset="-128"/>
              </a:rPr>
              <a:t>Each of us can imagine how we might respond to these incidents, and we can probably imagine how our reactions might change in different circumstances.</a:t>
            </a:r>
          </a:p>
          <a:p>
            <a:endParaRPr lang="en-US"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6C5157C-03F6-420A-B769-07501D5EC5D6}" type="slidenum">
              <a:rPr lang="en-US" sz="1300" smtClean="0"/>
              <a:pPr/>
              <a:t>10</a:t>
            </a:fld>
            <a:endParaRPr lang="en-US" sz="13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smtClean="0">
                <a:ea typeface="ＭＳ Ｐゴシック" pitchFamily="34" charset="-128"/>
              </a:rPr>
              <a:t>AAUW</a:t>
            </a:r>
            <a:r>
              <a:rPr lang="en-US" altLang="ja-JP" dirty="0" smtClean="0">
                <a:ea typeface="ＭＳ Ｐゴシック" pitchFamily="34" charset="-128"/>
              </a:rPr>
              <a:t>’s survey clearly shows that sexual harassment continues to be a common problem in middle and high schools, affecting the educational experience of millions of children. </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Fortunately, there are many ways to </a:t>
            </a:r>
            <a:r>
              <a:rPr lang="en-US" altLang="ja-JP" dirty="0" smtClean="0">
                <a:ea typeface="ＭＳ Ｐゴシック" pitchFamily="34" charset="-128"/>
              </a:rPr>
              <a:t>address and prevent sexual harassment, starting with the recommendations students themselves offered in the survey.</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Creating a way for students to report problems anonymously was a top recommendation given by more than half of all students. It is likely that many students are deterred from reporting because they fear retaliation and teasing. More than half of the students wanted assurance that their complaints will be taken seriously and that students who harass will be penalized. Around 40 percent of students wanted there to be a designated person at school to whom they could report instances of sexual harassment. </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On the education side, nearly one-third of students wanted in-class discussions on the topic, while a quarter recommended schools hold workshops on sexual harassment. Nearly a quarter of students also wanted information about sexual harassment posted online. </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The research report details how different groups can play a role in prevention, including administrators, educators, parents, students, and community groups. You can read through the report to find recommendations </a:t>
            </a:r>
            <a:r>
              <a:rPr lang="en-US" smtClean="0">
                <a:ea typeface="ＭＳ Ｐゴシック" pitchFamily="34" charset="-128"/>
              </a:rPr>
              <a:t>for these </a:t>
            </a:r>
            <a:r>
              <a:rPr lang="en-US" dirty="0" smtClean="0">
                <a:ea typeface="ＭＳ Ｐゴシック" pitchFamily="34" charset="-128"/>
              </a:rPr>
              <a:t>various groups. </a:t>
            </a:r>
          </a:p>
          <a:p>
            <a:pPr>
              <a:lnSpc>
                <a:spcPct val="90000"/>
              </a:lnSpc>
            </a:pPr>
            <a:endParaRPr lang="en-US" dirty="0"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EE1F011-2FF3-490A-9602-A85346883AEB}" type="slidenum">
              <a:rPr lang="en-US" sz="1300" smtClean="0"/>
              <a:pPr/>
              <a:t>11</a:t>
            </a:fld>
            <a:endParaRPr lang="en-US" sz="13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Sexual harassment is a widespread problem in middle and high schools. Sexually harassed students reported having trouble studying, not wanting to go to school, and feeling sick to their stomach. Some students stayed home from school. Sexual harassment led others to skip classes, drop activities, or even change schools. Girls were especially negatively affected because they faced a higher rate of sexual harassment than boys did, including the most physical forms of sexual harassment.</a:t>
            </a:r>
          </a:p>
          <a:p>
            <a:endParaRPr lang="en-US" dirty="0" smtClean="0">
              <a:ea typeface="ＭＳ Ｐゴシック" pitchFamily="34" charset="-128"/>
            </a:endParaRPr>
          </a:p>
          <a:p>
            <a:r>
              <a:rPr lang="en-US" dirty="0" smtClean="0">
                <a:ea typeface="ＭＳ Ｐゴシック" pitchFamily="34" charset="-128"/>
              </a:rPr>
              <a:t>By undertaking the recommendations from the report and exploring promising local practices, all individuals concerned with creating a harassment-free school climate can collaboratively achieve a more equitable learning environment for all students.</a:t>
            </a:r>
          </a:p>
          <a:p>
            <a:endParaRPr lang="en-US" dirty="0" smtClean="0">
              <a:ea typeface="ＭＳ Ｐゴシック" pitchFamily="34" charset="-128"/>
            </a:endParaRPr>
          </a:p>
          <a:p>
            <a:pPr>
              <a:spcBef>
                <a:spcPct val="0"/>
              </a:spcBef>
            </a:pPr>
            <a:r>
              <a:rPr lang="en-US" dirty="0" smtClean="0">
                <a:ea typeface="ＭＳ Ｐゴシック" pitchFamily="34" charset="-128"/>
              </a:rPr>
              <a:t>As with every AAUW research reports, this report can make a difference only if people read it. Please help spread the word. </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Please share these findings with</a:t>
            </a:r>
          </a:p>
          <a:p>
            <a:pPr>
              <a:spcBef>
                <a:spcPct val="0"/>
              </a:spcBef>
            </a:pPr>
            <a:endParaRPr lang="en-US" dirty="0" smtClean="0">
              <a:ea typeface="ＭＳ Ｐゴシック" pitchFamily="34" charset="-128"/>
            </a:endParaRPr>
          </a:p>
          <a:p>
            <a:pPr>
              <a:spcBef>
                <a:spcPct val="0"/>
              </a:spcBef>
              <a:buFontTx/>
              <a:buChar char="•"/>
            </a:pPr>
            <a:r>
              <a:rPr lang="en-US" dirty="0" smtClean="0">
                <a:ea typeface="ＭＳ Ｐゴシック" pitchFamily="34" charset="-128"/>
              </a:rPr>
              <a:t>  Teachers</a:t>
            </a:r>
          </a:p>
          <a:p>
            <a:pPr>
              <a:spcBef>
                <a:spcPct val="0"/>
              </a:spcBef>
              <a:buFontTx/>
              <a:buChar char="•"/>
            </a:pPr>
            <a:r>
              <a:rPr lang="en-US" dirty="0" smtClean="0">
                <a:ea typeface="ＭＳ Ｐゴシック" pitchFamily="34" charset="-128"/>
              </a:rPr>
              <a:t>  School administrators</a:t>
            </a:r>
          </a:p>
          <a:p>
            <a:pPr>
              <a:spcBef>
                <a:spcPct val="0"/>
              </a:spcBef>
              <a:buFontTx/>
              <a:buChar char="•"/>
            </a:pPr>
            <a:r>
              <a:rPr lang="en-US" dirty="0" smtClean="0">
                <a:ea typeface="ＭＳ Ｐゴシック" pitchFamily="34" charset="-128"/>
              </a:rPr>
              <a:t>  Parents</a:t>
            </a:r>
          </a:p>
          <a:p>
            <a:pPr>
              <a:spcBef>
                <a:spcPct val="0"/>
              </a:spcBef>
              <a:buFontTx/>
              <a:buChar char="•"/>
            </a:pPr>
            <a:r>
              <a:rPr lang="en-US" dirty="0" smtClean="0">
                <a:ea typeface="ＭＳ Ｐゴシック" pitchFamily="34" charset="-128"/>
              </a:rPr>
              <a:t>  Students</a:t>
            </a:r>
          </a:p>
          <a:p>
            <a:pPr>
              <a:spcBef>
                <a:spcPct val="0"/>
              </a:spcBef>
              <a:buFontTx/>
              <a:buChar char="•"/>
            </a:pPr>
            <a:r>
              <a:rPr lang="en-US" dirty="0" smtClean="0">
                <a:ea typeface="ＭＳ Ｐゴシック" pitchFamily="34" charset="-128"/>
              </a:rPr>
              <a:t>  Guidance counselors</a:t>
            </a:r>
          </a:p>
          <a:p>
            <a:pPr>
              <a:spcBef>
                <a:spcPct val="0"/>
              </a:spcBef>
              <a:buFontTx/>
              <a:buChar char="•"/>
            </a:pPr>
            <a:r>
              <a:rPr lang="en-US" dirty="0" smtClean="0">
                <a:ea typeface="ＭＳ Ｐゴシック" pitchFamily="34" charset="-128"/>
              </a:rPr>
              <a:t>  PTAs</a:t>
            </a:r>
          </a:p>
          <a:p>
            <a:pPr>
              <a:spcBef>
                <a:spcPct val="0"/>
              </a:spcBef>
              <a:buFontTx/>
              <a:buChar char="•"/>
            </a:pPr>
            <a:r>
              <a:rPr lang="en-US" dirty="0" smtClean="0">
                <a:ea typeface="ＭＳ Ｐゴシック" pitchFamily="34" charset="-128"/>
              </a:rPr>
              <a:t>  After-school groups</a:t>
            </a:r>
          </a:p>
          <a:p>
            <a:pPr>
              <a:spcBef>
                <a:spcPct val="0"/>
              </a:spcBef>
              <a:buFontTx/>
              <a:buChar char="•"/>
            </a:pPr>
            <a:r>
              <a:rPr lang="en-US" dirty="0" smtClean="0">
                <a:ea typeface="ＭＳ Ｐゴシック" pitchFamily="34" charset="-128"/>
              </a:rPr>
              <a:t>  and others</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The report can be downloaded for free from our website; the address is shown here.</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You can also contact our research department at the e-mail address shown here if you have questions or comments.</a:t>
            </a:r>
          </a:p>
          <a:p>
            <a:pPr>
              <a:spcBef>
                <a:spcPct val="0"/>
              </a:spcBef>
            </a:pPr>
            <a:endParaRPr lang="en-US" dirty="0" smtClean="0">
              <a:ea typeface="ＭＳ Ｐゴシック" pitchFamily="34" charset="-128"/>
            </a:endParaRP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Thank you so much.</a:t>
            </a:r>
          </a:p>
          <a:p>
            <a:pPr>
              <a:spcBef>
                <a:spcPct val="0"/>
              </a:spcBef>
            </a:pPr>
            <a:r>
              <a:rPr lang="en-US" dirty="0" smtClean="0">
                <a:ea typeface="ＭＳ Ｐゴシック" pitchFamily="34" charset="-128"/>
              </a:rPr>
              <a:t> </a:t>
            </a:r>
            <a:r>
              <a:rPr lang="en-US" b="1" dirty="0" smtClean="0">
                <a:ea typeface="ＭＳ Ｐゴシック" pitchFamily="34" charset="-128"/>
              </a:rPr>
              <a:t>[Indicate that you would be happy to take questions at this point if the event allows.]</a:t>
            </a:r>
          </a:p>
          <a:p>
            <a:pPr eaLnBrk="1" hangingPunct="1">
              <a:spcBef>
                <a:spcPct val="0"/>
              </a:spcBef>
            </a:pPr>
            <a:endParaRPr lang="en-US" dirty="0"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61F3349-D618-496C-991B-D64B8232E1C8}" type="slidenum">
              <a:rPr lang="en-US" sz="1300" smtClean="0"/>
              <a:pPr/>
              <a:t>12</a:t>
            </a:fld>
            <a:endParaRPr lang="en-US" sz="13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603FD0C-8D07-46B7-A8EE-0D7C80115358}" type="slidenum">
              <a:rPr lang="en-US" sz="1300" smtClean="0"/>
              <a:pPr/>
              <a:t>13</a:t>
            </a:fld>
            <a:endParaRPr lang="en-US" sz="13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For the last twenty years, AAUW has been a national leader in documenting and bringing attention to the issue of sexual harassment in education. The AAUW reports </a:t>
            </a:r>
            <a:r>
              <a:rPr lang="en-US" i="1" dirty="0" smtClean="0">
                <a:ea typeface="ＭＳ Ｐゴシック" pitchFamily="34" charset="-128"/>
              </a:rPr>
              <a:t>Hostile Hallways: The AAUW Survey on Sexual Harassment in America’</a:t>
            </a:r>
            <a:r>
              <a:rPr lang="en-US" altLang="ja-JP" i="1" dirty="0" smtClean="0">
                <a:ea typeface="ＭＳ Ｐゴシック" pitchFamily="34" charset="-128"/>
              </a:rPr>
              <a:t>s Schools </a:t>
            </a:r>
            <a:r>
              <a:rPr lang="en-US" altLang="ja-JP" dirty="0" smtClean="0">
                <a:ea typeface="ＭＳ Ｐゴシック" pitchFamily="34" charset="-128"/>
              </a:rPr>
              <a:t>(1993) and </a:t>
            </a:r>
            <a:r>
              <a:rPr lang="en-US" altLang="ja-JP" i="1" dirty="0" smtClean="0">
                <a:ea typeface="ＭＳ Ｐゴシック" pitchFamily="34" charset="-128"/>
              </a:rPr>
              <a:t>Hostile Hallways: Bullying, Teasing, and Sexual Harassment in Schools </a:t>
            </a:r>
            <a:r>
              <a:rPr lang="en-US" altLang="ja-JP" dirty="0" smtClean="0">
                <a:ea typeface="ＭＳ Ｐゴシック" pitchFamily="34" charset="-128"/>
              </a:rPr>
              <a:t>(2001) spurred national debate on the prevalence of sexual harassment at school and its negative effect on students.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Today I am proud to share with you the findings from our latest survey and our research on the topic ― in the report </a:t>
            </a:r>
            <a:r>
              <a:rPr lang="en-US" i="1" dirty="0" smtClean="0">
                <a:ea typeface="ＭＳ Ｐゴシック" pitchFamily="34" charset="-128"/>
              </a:rPr>
              <a:t>Crossing the Line: Sexual Harassment at School. </a:t>
            </a: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FFB8944-DA47-4355-A155-957DD5A4604A}" type="slidenum">
              <a:rPr lang="en-US" sz="1300" smtClean="0"/>
              <a:pPr/>
              <a:t>2</a:t>
            </a:fld>
            <a:endParaRPr lang="en-US" sz="13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This report was made possible by generous contributions from AAUW members and donors to the Eleanor Roosevelt Fund, the Legal Advocacy Fund, and the </a:t>
            </a:r>
            <a:r>
              <a:rPr lang="en-US" dirty="0" err="1" smtClean="0">
                <a:ea typeface="ＭＳ Ｐゴシック" pitchFamily="34" charset="-128"/>
              </a:rPr>
              <a:t>Mooneen</a:t>
            </a:r>
            <a:r>
              <a:rPr lang="en-US" dirty="0" smtClean="0">
                <a:ea typeface="ＭＳ Ｐゴシック" pitchFamily="34" charset="-128"/>
              </a:rPr>
              <a:t> Lecce Giving Circle. </a:t>
            </a:r>
          </a:p>
          <a:p>
            <a:endParaRPr lang="en-US" dirty="0" smtClean="0">
              <a:ea typeface="ＭＳ Ｐゴシック" pitchFamily="34" charset="-128"/>
            </a:endParaRPr>
          </a:p>
          <a:p>
            <a:r>
              <a:rPr lang="en-US" dirty="0" smtClean="0">
                <a:ea typeface="ＭＳ Ｐゴシック" pitchFamily="34" charset="-128"/>
              </a:rPr>
              <a:t>The </a:t>
            </a:r>
            <a:r>
              <a:rPr lang="en-US" dirty="0" err="1" smtClean="0">
                <a:ea typeface="ＭＳ Ｐゴシック" pitchFamily="34" charset="-128"/>
              </a:rPr>
              <a:t>Mooneen</a:t>
            </a:r>
            <a:r>
              <a:rPr lang="en-US" dirty="0" smtClean="0">
                <a:ea typeface="ＭＳ Ｐゴシック" pitchFamily="34" charset="-128"/>
              </a:rPr>
              <a:t> Lecce Giving Circle honors the legacy of </a:t>
            </a:r>
            <a:r>
              <a:rPr lang="en-US" dirty="0" err="1" smtClean="0">
                <a:ea typeface="ＭＳ Ｐゴシック" pitchFamily="34" charset="-128"/>
              </a:rPr>
              <a:t>Mooneen</a:t>
            </a:r>
            <a:r>
              <a:rPr lang="en-US" dirty="0" smtClean="0">
                <a:ea typeface="ＭＳ Ｐゴシック" pitchFamily="34" charset="-128"/>
              </a:rPr>
              <a:t> Lecce, whose passion for the mission of AAUW continues to inspire volunteerism and charitable giving dedicated to improving the lives of women and girls.</a:t>
            </a:r>
          </a:p>
          <a:p>
            <a:r>
              <a:rPr lang="en-US" dirty="0" smtClean="0">
                <a:ea typeface="ＭＳ Ｐゴシック" pitchFamily="34" charset="-128"/>
              </a:rPr>
              <a:t> </a:t>
            </a:r>
          </a:p>
          <a:p>
            <a:r>
              <a:rPr lang="en-US" dirty="0" smtClean="0">
                <a:ea typeface="ＭＳ Ｐゴシック" pitchFamily="34" charset="-128"/>
              </a:rPr>
              <a:t>We thank all of the members and donors who contributed to this report.</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F045F5-4F6F-44FE-B6E5-41DD6DB1FD41}" type="slidenum">
              <a:rPr lang="en-US" sz="1300" smtClean="0"/>
              <a:pPr/>
              <a:t>3</a:t>
            </a:fld>
            <a:endParaRPr lang="en-US" sz="13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Sexual harassment has long been an unfortunate part of the climate in middle and high schools in the United States. Often considered a kind of bullying, sexual harassment by definition involves sex and gender and therefore warrants separate attention. </a:t>
            </a:r>
          </a:p>
          <a:p>
            <a:endParaRPr lang="en-US" dirty="0" smtClean="0">
              <a:ea typeface="ＭＳ Ｐゴシック" pitchFamily="34" charset="-128"/>
            </a:endParaRPr>
          </a:p>
          <a:p>
            <a:r>
              <a:rPr lang="en-US" dirty="0" smtClean="0">
                <a:ea typeface="ＭＳ Ｐゴシック" pitchFamily="34" charset="-128"/>
              </a:rPr>
              <a:t>Based on a nationally representative survey of 1,965 students in grades 7–12 designed and commissioned by AAUW and conducted by Knowledge Networks in May and June 2011, </a:t>
            </a:r>
            <a:r>
              <a:rPr lang="en-US" i="1" dirty="0" smtClean="0">
                <a:ea typeface="ＭＳ Ｐゴシック" pitchFamily="34" charset="-128"/>
              </a:rPr>
              <a:t>Crossing the Line: Sexual Harassment at School </a:t>
            </a:r>
            <a:r>
              <a:rPr lang="en-US" dirty="0" smtClean="0">
                <a:ea typeface="ＭＳ Ｐゴシック" pitchFamily="34" charset="-128"/>
              </a:rPr>
              <a:t>provides fresh evidence about students</a:t>
            </a:r>
            <a:r>
              <a:rPr lang="en-US" altLang="ja-JP" dirty="0" smtClean="0">
                <a:ea typeface="ＭＳ Ｐゴシック" pitchFamily="34" charset="-128"/>
              </a:rPr>
              <a:t>’ experiences with sexual harassment, including being harassed, harassing someone else, or witnessing harassment. </a:t>
            </a:r>
          </a:p>
          <a:p>
            <a:endParaRPr lang="en-US" dirty="0" smtClean="0">
              <a:ea typeface="ＭＳ Ｐゴシック" pitchFamily="34" charset="-128"/>
            </a:endParaRPr>
          </a:p>
          <a:p>
            <a:r>
              <a:rPr lang="en-US" dirty="0" smtClean="0">
                <a:ea typeface="ＭＳ Ｐゴシック" pitchFamily="34" charset="-128"/>
              </a:rPr>
              <a:t>Focusing on the 2010–11 school year, the survey asked students to share their reactions to their experience with sexual harassment and its effect on them. It also asked them about their ideas for what schools can do to respond to and prevent sexual harassment.</a:t>
            </a:r>
            <a:endParaRPr lang="en-US" dirty="0" smtClean="0">
              <a:latin typeface="Arial" charset="0"/>
              <a:ea typeface="ＭＳ Ｐゴシック" pitchFamily="34" charset="-128"/>
            </a:endParaRPr>
          </a:p>
          <a:p>
            <a:endParaRPr lang="en-US" dirty="0" smtClean="0">
              <a:latin typeface="Arial" charset="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A28617A-11B8-4936-85CE-5FF9DA176025}" type="slidenum">
              <a:rPr lang="en-US" sz="1300" smtClean="0"/>
              <a:pPr/>
              <a:t>4</a:t>
            </a:fld>
            <a:endParaRPr lang="en-US" sz="13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This chart shows us the prevalence of sexual harassment during one school year. In this chart, the purple bar refers to all students, the red bar refers to girls, and the yellow bar refers to boys. As we can see, many students experienced harassment both in person and online. </a:t>
            </a:r>
          </a:p>
          <a:p>
            <a:endParaRPr lang="en-US" dirty="0" smtClean="0">
              <a:ea typeface="ＭＳ Ｐゴシック" pitchFamily="34" charset="-128"/>
            </a:endParaRPr>
          </a:p>
          <a:p>
            <a:r>
              <a:rPr lang="en-US" dirty="0" smtClean="0">
                <a:ea typeface="ＭＳ Ｐゴシック" pitchFamily="34" charset="-128"/>
              </a:rPr>
              <a:t>The chart shows us that about 30 percent of students were sexually harassed online and 44 percent were harassed in person. Looking at students who experienced either form of harassment, we find that nearly 1 in 2 students (48 percent) were sexually harassed during the 2010–11 school year. A significant difference exists between girls and boys, with 56 percent of girls and 40 percent of boys reporting experiencing some of form of harassment during the 2010–11 school year.</a:t>
            </a:r>
          </a:p>
          <a:p>
            <a:r>
              <a:rPr lang="en-US" dirty="0" smtClean="0">
                <a:ea typeface="ＭＳ Ｐゴシック" pitchFamily="34" charset="-128"/>
              </a:rPr>
              <a:t> </a:t>
            </a:r>
          </a:p>
          <a:p>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8A94F96-69F5-4627-A5C7-66C189B8F2B5}" type="slidenum">
              <a:rPr lang="en-US" sz="1300" smtClean="0"/>
              <a:pPr/>
              <a:t>5</a:t>
            </a:fld>
            <a:endParaRPr lang="en-US" sz="13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smtClean="0">
                <a:ea typeface="ＭＳ Ｐゴシック" pitchFamily="34" charset="-128"/>
              </a:rPr>
              <a:t>Figure 2 shows us the types of harassment that students experienced. The grey portion of the bars represents students who said that they had experienced this type of harassment once, and the orange portion of the bars shows students who said that they had experienced this type of harassment more than once in school year 2010–11. </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Unwelcome sexual comments, jokes, and gestures were the most common type of sexual harassment, and one-third of students (33 percent) encountered them at least once in school year 2010–11. Almost one-fifth of students (18 percent) were called gay or a lesbian in a negative way, and 13 percent said that they had been shown sexy or sexual images that they didn</a:t>
            </a:r>
            <a:r>
              <a:rPr lang="en-US" altLang="ja-JP" dirty="0" smtClean="0">
                <a:ea typeface="ＭＳ Ｐゴシック" pitchFamily="34" charset="-128"/>
              </a:rPr>
              <a:t>’t want to see.</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Girls were more likely than boys to encounter most forms of sexual harassment. Girls were much more likely to experience unwanted sexual jokes, comments, or gestures (46 percent versus 22 percent). Girls and boys were about equally likely to be called gay or lesbian in a negative way (18 percent of students). Girls were more likely to say that they were shown sexy or sexual pictures that they did not want to see (16 percent of girls versus 10 percent of boys) and that they had been touched in an unwelcome sexual way (13 percent of girls versus 3 percent of boys). Girls were also more likely to say that they had been physically intimidated in a sexual way (9 percent of girls versus 2 percent of boys) or were forced to do something sexual (4 percent of girls versus less than 1 percent of boys). Girls (7 percent) and boys (7 percent) were equally likely to say that someone flashed or exposed him- or herself to them.</a:t>
            </a:r>
          </a:p>
          <a:p>
            <a:pPr>
              <a:lnSpc>
                <a:spcPct val="90000"/>
              </a:lnSpc>
            </a:pPr>
            <a:endParaRPr lang="en-US" dirty="0" smtClean="0">
              <a:ea typeface="ＭＳ Ｐゴシック" pitchFamily="34" charset="-128"/>
            </a:endParaRPr>
          </a:p>
          <a:p>
            <a:pPr>
              <a:lnSpc>
                <a:spcPct val="90000"/>
              </a:lnSpc>
            </a:pPr>
            <a:endParaRPr lang="en-US" dirty="0"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4D1D2F6-13C6-475B-89C8-AD8584E5002C}" type="slidenum">
              <a:rPr lang="en-US" sz="1300" smtClean="0"/>
              <a:pPr/>
              <a:t>6</a:t>
            </a:fld>
            <a:endParaRPr lang="en-US" sz="13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This chart shows the prevalence of cyber-harassment. Like the previous chart, it also shows the number of students who experienced these forms of harassment once versus more than once. </a:t>
            </a:r>
          </a:p>
          <a:p>
            <a:endParaRPr lang="en-US" dirty="0" smtClean="0">
              <a:ea typeface="ＭＳ Ｐゴシック" pitchFamily="34" charset="-128"/>
            </a:endParaRPr>
          </a:p>
          <a:p>
            <a:r>
              <a:rPr lang="en-US" dirty="0" smtClean="0">
                <a:ea typeface="ＭＳ Ｐゴシック" pitchFamily="34" charset="-128"/>
              </a:rPr>
              <a:t>Overall, cyber-harassment was less prevalent than in-person sexual harassment. </a:t>
            </a:r>
          </a:p>
          <a:p>
            <a:endParaRPr lang="en-US" dirty="0" smtClean="0">
              <a:ea typeface="ＭＳ Ｐゴシック" pitchFamily="34" charset="-128"/>
            </a:endParaRPr>
          </a:p>
          <a:p>
            <a:r>
              <a:rPr lang="en-US" dirty="0" smtClean="0">
                <a:ea typeface="ＭＳ Ｐゴシック" pitchFamily="34" charset="-128"/>
              </a:rPr>
              <a:t>Still, more than one-third of girls (36 percent) and nearly one-quarter of boys (24 percent) experienced some type of harassment through text messages, e-mail, Facebook, or other electronic means.</a:t>
            </a:r>
          </a:p>
          <a:p>
            <a:endParaRPr lang="en-US" dirty="0" smtClean="0">
              <a:ea typeface="ＭＳ Ｐゴシック" pitchFamily="34" charset="-128"/>
            </a:endParaRPr>
          </a:p>
          <a:p>
            <a:r>
              <a:rPr lang="en-US" dirty="0" smtClean="0">
                <a:ea typeface="ＭＳ Ｐゴシック" pitchFamily="34" charset="-128"/>
              </a:rPr>
              <a:t>Students could select more than one type of cyber-harassment, so the columns do not add up to 100.</a:t>
            </a:r>
          </a:p>
          <a:p>
            <a:endParaRPr 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D1F8DED-19AD-4A81-840B-F395BDE457C6}" type="slidenum">
              <a:rPr lang="en-US" sz="1300" smtClean="0"/>
              <a:pPr/>
              <a:t>7</a:t>
            </a:fld>
            <a:endParaRPr lang="en-US" sz="13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700" dirty="0" smtClean="0">
                <a:ea typeface="ＭＳ Ｐゴシック" pitchFamily="34" charset="-128"/>
              </a:rPr>
              <a:t>The 48 percent of students who reported sexual harassment in school year 2010–11 were asked which of their harassment experiences had the most negative effect on them. </a:t>
            </a:r>
          </a:p>
          <a:p>
            <a:pPr>
              <a:lnSpc>
                <a:spcPct val="80000"/>
              </a:lnSpc>
            </a:pPr>
            <a:endParaRPr lang="en-US" sz="700" dirty="0" smtClean="0">
              <a:ea typeface="ＭＳ Ｐゴシック" pitchFamily="34" charset="-128"/>
            </a:endParaRPr>
          </a:p>
          <a:p>
            <a:pPr>
              <a:lnSpc>
                <a:spcPct val="80000"/>
              </a:lnSpc>
            </a:pPr>
            <a:r>
              <a:rPr lang="en-US" sz="700" dirty="0" smtClean="0">
                <a:ea typeface="ＭＳ Ｐゴシック" pitchFamily="34" charset="-128"/>
              </a:rPr>
              <a:t>From the graph you can see several gender differences in their responses. </a:t>
            </a:r>
          </a:p>
          <a:p>
            <a:pPr>
              <a:lnSpc>
                <a:spcPct val="80000"/>
              </a:lnSpc>
            </a:pPr>
            <a:endParaRPr lang="en-US" sz="700" dirty="0" smtClean="0">
              <a:ea typeface="ＭＳ Ｐゴシック" pitchFamily="34" charset="-128"/>
            </a:endParaRPr>
          </a:p>
          <a:p>
            <a:pPr>
              <a:lnSpc>
                <a:spcPct val="80000"/>
              </a:lnSpc>
            </a:pPr>
            <a:r>
              <a:rPr lang="en-US" sz="700" dirty="0" smtClean="0">
                <a:ea typeface="ＭＳ Ｐゴシック" pitchFamily="34" charset="-128"/>
              </a:rPr>
              <a:t>Boys appear to be less affected than girls by sexual harassment. Seventeen percent of boys who had been sexually harassed selected </a:t>
            </a:r>
            <a:r>
              <a:rPr lang="en-US" altLang="ja-JP" sz="700" dirty="0" smtClean="0">
                <a:ea typeface="ＭＳ Ｐゴシック" pitchFamily="34" charset="-128"/>
              </a:rPr>
              <a:t>“none” when indicating what form of sexual harassment had the most negative effect on them. In comparison, only 10 percent of sexually harassed girls said that none of their experiences with sexual harassment had a negative effect on them.</a:t>
            </a:r>
          </a:p>
          <a:p>
            <a:pPr>
              <a:lnSpc>
                <a:spcPct val="80000"/>
              </a:lnSpc>
            </a:pPr>
            <a:endParaRPr lang="en-US" sz="700" dirty="0" smtClean="0">
              <a:ea typeface="ＭＳ Ｐゴシック" pitchFamily="34" charset="-128"/>
            </a:endParaRPr>
          </a:p>
          <a:p>
            <a:pPr>
              <a:lnSpc>
                <a:spcPct val="80000"/>
              </a:lnSpc>
            </a:pPr>
            <a:r>
              <a:rPr lang="en-US" sz="700" dirty="0" smtClean="0">
                <a:ea typeface="ＭＳ Ｐゴシック" pitchFamily="34" charset="-128"/>
              </a:rPr>
              <a:t>Girls were more likely than boys to identify unwelcome sexual comments, jokes, or gestures as having had the most negative effect on them (36 percent versus 16 percent). In part, this is because more girls than boys faced that type of sexual harassment. Having sexual rumors spread electronically about them had the second most negative impact on girls (17 percent versus 11 percent for boys), and that behavior was the fourth most common form of sexual harassment experienced by girls.</a:t>
            </a:r>
          </a:p>
          <a:p>
            <a:pPr>
              <a:lnSpc>
                <a:spcPct val="80000"/>
              </a:lnSpc>
            </a:pPr>
            <a:endParaRPr lang="en-US" sz="700" dirty="0" smtClean="0">
              <a:ea typeface="ＭＳ Ｐゴシック" pitchFamily="34" charset="-128"/>
            </a:endParaRPr>
          </a:p>
          <a:p>
            <a:pPr>
              <a:lnSpc>
                <a:spcPct val="80000"/>
              </a:lnSpc>
            </a:pPr>
            <a:r>
              <a:rPr lang="en-US" sz="700" dirty="0" smtClean="0">
                <a:ea typeface="ＭＳ Ｐゴシック" pitchFamily="34" charset="-128"/>
              </a:rPr>
              <a:t>Boys were most likely to cite being called gay in a negative way in person as their most negative experience of sexual harassment. Girls and boys were equally likely to experience this type of sexual harassment (18 percent of students surveyed), but 21 percent of boys and only 9 percent of girls identified being called gay or lesbian as their worst experience of sexual harassment.</a:t>
            </a:r>
          </a:p>
          <a:p>
            <a:pPr>
              <a:lnSpc>
                <a:spcPct val="80000"/>
              </a:lnSpc>
            </a:pPr>
            <a:endParaRPr lang="en-US" sz="700" dirty="0"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F7F010E-A1E9-4A8C-B4DE-38C42D636849}" type="slidenum">
              <a:rPr lang="en-US" sz="1300" smtClean="0"/>
              <a:pPr/>
              <a:t>8</a:t>
            </a:fld>
            <a:endParaRPr lang="en-US" sz="13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From the survey, it was clear that students who faced sexual harassment both online and in person were much more likely than those who faced it only online or only in person to say that it affected them. For example, 46 percent of students who had experienced sexual harassment both online and in person said that they did not want to go to school as a result of the sexual harassment, compared with 19 percent who were sexually harassed only in person and 18 percent who were sexually harassed only online. Of students who were sexually harassed both online and in person, 43 percent found it hard to study, compared with 17 percent of those who had been sexually harassed only in person or only online.</a:t>
            </a:r>
          </a:p>
          <a:p>
            <a:endParaRPr lang="en-US" dirty="0" smtClean="0">
              <a:ea typeface="ＭＳ Ｐゴシック" pitchFamily="34" charset="-128"/>
            </a:endParaRPr>
          </a:p>
          <a:p>
            <a:r>
              <a:rPr lang="en-US" dirty="0" smtClean="0">
                <a:ea typeface="ＭＳ Ｐゴシック" pitchFamily="34" charset="-128"/>
              </a:rPr>
              <a:t>This finding suggests that parents and educators should keep an eye out for students who face sexual harassment through multiple avenues, because they are particularly vulnerable to having the harassment affect their ability to learn.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85372" indent="-302066" eaLnBrk="0" hangingPunct="0">
              <a:defRPr sz="2500">
                <a:solidFill>
                  <a:schemeClr val="tx1"/>
                </a:solidFill>
                <a:latin typeface="Arial" charset="0"/>
                <a:ea typeface="ＭＳ Ｐゴシック" pitchFamily="34" charset="-128"/>
              </a:defRPr>
            </a:lvl2pPr>
            <a:lvl3pPr marL="1208265" indent="-241653" eaLnBrk="0" hangingPunct="0">
              <a:defRPr sz="2500">
                <a:solidFill>
                  <a:schemeClr val="tx1"/>
                </a:solidFill>
                <a:latin typeface="Arial" charset="0"/>
                <a:ea typeface="ＭＳ Ｐゴシック" pitchFamily="34" charset="-128"/>
              </a:defRPr>
            </a:lvl3pPr>
            <a:lvl4pPr marL="1691571" indent="-241653" eaLnBrk="0" hangingPunct="0">
              <a:defRPr sz="2500">
                <a:solidFill>
                  <a:schemeClr val="tx1"/>
                </a:solidFill>
                <a:latin typeface="Arial" charset="0"/>
                <a:ea typeface="ＭＳ Ｐゴシック" pitchFamily="34" charset="-128"/>
              </a:defRPr>
            </a:lvl4pPr>
            <a:lvl5pPr marL="2174878" indent="-241653" eaLnBrk="0" hangingPunct="0">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32D8480-B430-4CDA-B2DF-2DBF755DCF62}" type="slidenum">
              <a:rPr lang="en-US" sz="1300" smtClean="0"/>
              <a:pPr/>
              <a:t>9</a:t>
            </a:fld>
            <a:endParaRPr lang="en-US" sz="13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3A080A-70DC-4F70-9C22-82CE925DDCA5}"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207524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A080A-70DC-4F70-9C22-82CE925DDCA5}"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134587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A080A-70DC-4F70-9C22-82CE925DDCA5}"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1964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2" name="Picture 8" descr="327_aauw_btb_with_women_girls.eps"/>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1905000"/>
            <a:ext cx="4343400" cy="282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667058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A080A-70DC-4F70-9C22-82CE925DDCA5}"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103727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A080A-70DC-4F70-9C22-82CE925DDCA5}"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417260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A080A-70DC-4F70-9C22-82CE925DDCA5}"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175840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A080A-70DC-4F70-9C22-82CE925DDCA5}" type="datetimeFigureOut">
              <a:rPr lang="en-US" smtClean="0"/>
              <a:pPr/>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354214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3A080A-70DC-4F70-9C22-82CE925DDCA5}" type="datetimeFigureOut">
              <a:rPr lang="en-US" smtClean="0"/>
              <a:pPr/>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402674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A080A-70DC-4F70-9C22-82CE925DDCA5}" type="datetimeFigureOut">
              <a:rPr lang="en-US" smtClean="0"/>
              <a:pPr/>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144928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A080A-70DC-4F70-9C22-82CE925DDCA5}"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31619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A080A-70DC-4F70-9C22-82CE925DDCA5}"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241745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A080A-70DC-4F70-9C22-82CE925DDCA5}" type="datetimeFigureOut">
              <a:rPr lang="en-US" smtClean="0"/>
              <a:pPr/>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ACE06-D9F6-4EA4-8966-09AEC90E9CAF}" type="slidenum">
              <a:rPr lang="en-US" smtClean="0"/>
              <a:pPr/>
              <a:t>‹#›</a:t>
            </a:fld>
            <a:endParaRPr lang="en-US"/>
          </a:p>
        </p:txBody>
      </p:sp>
    </p:spTree>
    <p:extLst>
      <p:ext uri="{BB962C8B-B14F-4D97-AF65-F5344CB8AC3E}">
        <p14:creationId xmlns:p14="http://schemas.microsoft.com/office/powerpoint/2010/main" xmlns="" val="73035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auw.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mailto:aauw-research@aauw.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0400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lin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200"/>
            <a:ext cx="91440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itle 1"/>
          <p:cNvSpPr>
            <a:spLocks noGrp="1"/>
          </p:cNvSpPr>
          <p:nvPr>
            <p:ph type="title"/>
          </p:nvPr>
        </p:nvSpPr>
        <p:spPr bwMode="auto">
          <a:xfrm>
            <a:off x="609600" y="363538"/>
            <a:ext cx="8229600" cy="868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800" b="1" smtClean="0">
                <a:solidFill>
                  <a:srgbClr val="D4001A"/>
                </a:solidFill>
              </a:rPr>
              <a:t>STUDENT VOICES</a:t>
            </a:r>
          </a:p>
        </p:txBody>
      </p:sp>
      <p:sp>
        <p:nvSpPr>
          <p:cNvPr id="12292" name="Content Placeholder 2"/>
          <p:cNvSpPr>
            <a:spLocks noGrp="1"/>
          </p:cNvSpPr>
          <p:nvPr>
            <p:ph idx="1"/>
          </p:nvPr>
        </p:nvSpPr>
        <p:spPr bwMode="auto">
          <a:xfrm>
            <a:off x="838200" y="1371600"/>
            <a:ext cx="75438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ja-JP" sz="2000" smtClean="0"/>
              <a:t>“I was sent a website to look up and I did and it was to a porn site. It was very upsetting to me.”</a:t>
            </a:r>
          </a:p>
          <a:p>
            <a:pPr marL="0" indent="0"/>
            <a:endParaRPr lang="en-US" sz="2000" smtClean="0"/>
          </a:p>
          <a:p>
            <a:pPr marL="0" indent="0">
              <a:buFontTx/>
              <a:buNone/>
            </a:pPr>
            <a:r>
              <a:rPr lang="en-US" sz="2000" smtClean="0"/>
              <a:t>After being called a whore by </a:t>
            </a:r>
            <a:r>
              <a:rPr lang="en-US" altLang="ja-JP" sz="2000" smtClean="0"/>
              <a:t>“almost everyone” at her school and being sexually harassed both online and in person, an </a:t>
            </a:r>
            <a:br>
              <a:rPr lang="en-US" altLang="ja-JP" sz="2000" smtClean="0"/>
            </a:br>
            <a:r>
              <a:rPr lang="en-US" altLang="ja-JP" sz="2000" smtClean="0"/>
              <a:t>8th-grade girl said she “looked into switching schools.”</a:t>
            </a:r>
          </a:p>
          <a:p>
            <a:pPr marL="0" indent="0"/>
            <a:endParaRPr lang="en-US" sz="2000" smtClean="0"/>
          </a:p>
          <a:p>
            <a:pPr marL="0" indent="0">
              <a:buFontTx/>
              <a:buNone/>
            </a:pPr>
            <a:r>
              <a:rPr lang="en-US" altLang="ja-JP" sz="2000" smtClean="0"/>
              <a:t>“Everyone was saying I was gay, and I felt the need to have to run away and hide.”</a:t>
            </a:r>
            <a:br>
              <a:rPr lang="en-US" altLang="ja-JP" sz="2000" smtClean="0"/>
            </a:br>
            <a:endParaRPr lang="en-US" altLang="ja-JP" sz="2000" smtClean="0"/>
          </a:p>
          <a:p>
            <a:pPr marL="0" indent="0">
              <a:buFontTx/>
              <a:buNone/>
            </a:pPr>
            <a:r>
              <a:rPr lang="en-US" altLang="ja-JP" sz="2000" smtClean="0"/>
              <a:t>“An 8th-grade guy passed by me and said, really softly, ‘What’s up, sexy?’ and then kept on walking. It really creeped me out.”</a:t>
            </a:r>
            <a:endParaRPr lang="en-US" sz="2000" smtClean="0"/>
          </a:p>
        </p:txBody>
      </p:sp>
    </p:spTree>
    <p:extLst>
      <p:ext uri="{BB962C8B-B14F-4D97-AF65-F5344CB8AC3E}">
        <p14:creationId xmlns:p14="http://schemas.microsoft.com/office/powerpoint/2010/main" xmlns="" val="3471941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14.jpg"/>
          <p:cNvPicPr>
            <a:picLocks noChangeAspect="1"/>
          </p:cNvPicPr>
          <p:nvPr/>
        </p:nvPicPr>
        <p:blipFill>
          <a:blip r:embed="rId3" cstate="print">
            <a:extLst>
              <a:ext uri="{28A0092B-C50C-407E-A947-70E740481C1C}">
                <a14:useLocalDpi xmlns:a14="http://schemas.microsoft.com/office/drawing/2010/main" xmlns="" val="0"/>
              </a:ext>
            </a:extLst>
          </a:blip>
          <a:srcRect t="5193"/>
          <a:stretch>
            <a:fillRect/>
          </a:stretch>
        </p:blipFill>
        <p:spPr bwMode="auto">
          <a:xfrm>
            <a:off x="609600" y="1371600"/>
            <a:ext cx="7954963" cy="440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Box 4"/>
          <p:cNvSpPr txBox="1">
            <a:spLocks noChangeArrowheads="1"/>
          </p:cNvSpPr>
          <p:nvPr/>
        </p:nvSpPr>
        <p:spPr bwMode="auto">
          <a:xfrm>
            <a:off x="1524000" y="304800"/>
            <a:ext cx="6096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600"/>
              <a:t>Figure 14. Student Suggestions for Reducing Sexual Harassment at School, by Gender</a:t>
            </a:r>
          </a:p>
        </p:txBody>
      </p:sp>
    </p:spTree>
    <p:extLst>
      <p:ext uri="{BB962C8B-B14F-4D97-AF65-F5344CB8AC3E}">
        <p14:creationId xmlns:p14="http://schemas.microsoft.com/office/powerpoint/2010/main" xmlns="" val="549251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43400" y="1501775"/>
            <a:ext cx="4800600" cy="1219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pitchFamily="34" charset="0"/>
                <a:ea typeface="ＭＳ Ｐゴシック" pitchFamily="28" charset="-128"/>
                <a:cs typeface="ＭＳ Ｐゴシック"/>
              </a:defRPr>
            </a:lvl2pPr>
            <a:lvl3pPr algn="ctr" rtl="0" eaLnBrk="0" fontAlgn="base" hangingPunct="0">
              <a:spcBef>
                <a:spcPct val="0"/>
              </a:spcBef>
              <a:spcAft>
                <a:spcPct val="0"/>
              </a:spcAft>
              <a:defRPr sz="4400">
                <a:solidFill>
                  <a:schemeClr val="tx2"/>
                </a:solidFill>
                <a:latin typeface="Arial" pitchFamily="34" charset="0"/>
                <a:ea typeface="ＭＳ Ｐゴシック" pitchFamily="28" charset="-128"/>
                <a:cs typeface="ＭＳ Ｐゴシック"/>
              </a:defRPr>
            </a:lvl3pPr>
            <a:lvl4pPr algn="ctr" rtl="0" eaLnBrk="0" fontAlgn="base" hangingPunct="0">
              <a:spcBef>
                <a:spcPct val="0"/>
              </a:spcBef>
              <a:spcAft>
                <a:spcPct val="0"/>
              </a:spcAft>
              <a:defRPr sz="4400">
                <a:solidFill>
                  <a:schemeClr val="tx2"/>
                </a:solidFill>
                <a:latin typeface="Arial" pitchFamily="34" charset="0"/>
                <a:ea typeface="ＭＳ Ｐゴシック" pitchFamily="28" charset="-128"/>
                <a:cs typeface="ＭＳ Ｐゴシック"/>
              </a:defRPr>
            </a:lvl4pPr>
            <a:lvl5pPr algn="ctr" rtl="0" eaLnBrk="0" fontAlgn="base" hangingPunct="0">
              <a:spcBef>
                <a:spcPct val="0"/>
              </a:spcBef>
              <a:spcAft>
                <a:spcPct val="0"/>
              </a:spcAft>
              <a:defRPr sz="4400">
                <a:solidFill>
                  <a:schemeClr val="tx2"/>
                </a:solidFill>
                <a:latin typeface="Arial" pitchFamily="34" charset="0"/>
                <a:ea typeface="ＭＳ Ｐゴシック" pitchFamily="28" charset="-128"/>
                <a:cs typeface="ＭＳ Ｐゴシック"/>
              </a:defRPr>
            </a:lvl5pPr>
            <a:lvl6pPr marL="457200" algn="ctr" rtl="0" fontAlgn="base">
              <a:spcBef>
                <a:spcPct val="0"/>
              </a:spcBef>
              <a:spcAft>
                <a:spcPct val="0"/>
              </a:spcAft>
              <a:defRPr sz="4400">
                <a:solidFill>
                  <a:schemeClr val="tx2"/>
                </a:solidFill>
                <a:latin typeface="Arial" pitchFamily="34" charset="0"/>
                <a:ea typeface="ＭＳ Ｐゴシック" pitchFamily="28" charset="-128"/>
              </a:defRPr>
            </a:lvl6pPr>
            <a:lvl7pPr marL="914400" algn="ctr" rtl="0" fontAlgn="base">
              <a:spcBef>
                <a:spcPct val="0"/>
              </a:spcBef>
              <a:spcAft>
                <a:spcPct val="0"/>
              </a:spcAft>
              <a:defRPr sz="4400">
                <a:solidFill>
                  <a:schemeClr val="tx2"/>
                </a:solidFill>
                <a:latin typeface="Arial" pitchFamily="34" charset="0"/>
                <a:ea typeface="ＭＳ Ｐゴシック" pitchFamily="28" charset="-128"/>
              </a:defRPr>
            </a:lvl7pPr>
            <a:lvl8pPr marL="1371600" algn="ctr" rtl="0" fontAlgn="base">
              <a:spcBef>
                <a:spcPct val="0"/>
              </a:spcBef>
              <a:spcAft>
                <a:spcPct val="0"/>
              </a:spcAft>
              <a:defRPr sz="4400">
                <a:solidFill>
                  <a:schemeClr val="tx2"/>
                </a:solidFill>
                <a:latin typeface="Arial" pitchFamily="34" charset="0"/>
                <a:ea typeface="ＭＳ Ｐゴシック" pitchFamily="28" charset="-128"/>
              </a:defRPr>
            </a:lvl8pPr>
            <a:lvl9pPr marL="1828800" algn="ctr" rtl="0" fontAlgn="base">
              <a:spcBef>
                <a:spcPct val="0"/>
              </a:spcBef>
              <a:spcAft>
                <a:spcPct val="0"/>
              </a:spcAft>
              <a:defRPr sz="4400">
                <a:solidFill>
                  <a:schemeClr val="tx2"/>
                </a:solidFill>
                <a:latin typeface="Arial" pitchFamily="34" charset="0"/>
                <a:ea typeface="ＭＳ Ｐゴシック" pitchFamily="28" charset="-128"/>
              </a:defRPr>
            </a:lvl9pPr>
          </a:lstStyle>
          <a:p>
            <a:pPr algn="l" eaLnBrk="1" hangingPunct="1">
              <a:defRPr/>
            </a:pPr>
            <a:r>
              <a:rPr lang="en-US" sz="3600" b="1" dirty="0" smtClean="0">
                <a:solidFill>
                  <a:srgbClr val="4A1C37"/>
                </a:solidFill>
                <a:latin typeface="+mn-lt"/>
                <a:cs typeface="+mj-cs"/>
              </a:rPr>
              <a:t>Crossing the Line:</a:t>
            </a:r>
            <a:br>
              <a:rPr lang="en-US" sz="3600" b="1" dirty="0" smtClean="0">
                <a:solidFill>
                  <a:srgbClr val="4A1C37"/>
                </a:solidFill>
                <a:latin typeface="+mn-lt"/>
                <a:cs typeface="+mj-cs"/>
              </a:rPr>
            </a:br>
            <a:r>
              <a:rPr lang="en-US" sz="2400" b="1" dirty="0" smtClean="0">
                <a:solidFill>
                  <a:srgbClr val="4A1C37"/>
                </a:solidFill>
                <a:latin typeface="+mn-lt"/>
                <a:cs typeface="+mj-cs"/>
              </a:rPr>
              <a:t>Sexual Harassment at School</a:t>
            </a:r>
          </a:p>
        </p:txBody>
      </p:sp>
      <p:sp>
        <p:nvSpPr>
          <p:cNvPr id="26627" name="TextBox 3"/>
          <p:cNvSpPr txBox="1">
            <a:spLocks noChangeArrowheads="1"/>
          </p:cNvSpPr>
          <p:nvPr/>
        </p:nvSpPr>
        <p:spPr bwMode="auto">
          <a:xfrm>
            <a:off x="4343400" y="3025775"/>
            <a:ext cx="44196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2000">
                <a:solidFill>
                  <a:schemeClr val="tx2"/>
                </a:solidFill>
              </a:rPr>
              <a:t>To download </a:t>
            </a:r>
            <a:r>
              <a:rPr lang="en-US" sz="2000"/>
              <a:t>the report, go to</a:t>
            </a:r>
            <a:endParaRPr lang="en-US" sz="2000">
              <a:solidFill>
                <a:schemeClr val="tx2"/>
              </a:solidFill>
              <a:hlinkClick r:id="rId3"/>
            </a:endParaRPr>
          </a:p>
          <a:p>
            <a:pPr eaLnBrk="1" hangingPunct="1"/>
            <a:r>
              <a:rPr lang="en-US" sz="2000">
                <a:hlinkClick r:id="rId3"/>
              </a:rPr>
              <a:t>www.aauw.org</a:t>
            </a:r>
            <a:r>
              <a:rPr lang="en-US" sz="2000"/>
              <a:t>.</a:t>
            </a:r>
          </a:p>
          <a:p>
            <a:pPr eaLnBrk="1" hangingPunct="1"/>
            <a:endParaRPr lang="en-US" sz="2000"/>
          </a:p>
          <a:p>
            <a:pPr eaLnBrk="1" hangingPunct="1"/>
            <a:r>
              <a:rPr lang="en-US" sz="2000"/>
              <a:t>To contact the researchers, </a:t>
            </a:r>
            <a:br>
              <a:rPr lang="en-US" sz="2000"/>
            </a:br>
            <a:r>
              <a:rPr lang="en-US" sz="2000"/>
              <a:t>send an e-mail to </a:t>
            </a:r>
          </a:p>
          <a:p>
            <a:pPr eaLnBrk="1" hangingPunct="1"/>
            <a:r>
              <a:rPr lang="en-US" sz="2000">
                <a:hlinkClick r:id="rId4"/>
              </a:rPr>
              <a:t>aauw-research@aauw.org</a:t>
            </a:r>
            <a:r>
              <a:rPr lang="en-US" sz="2000"/>
              <a:t>.</a:t>
            </a:r>
          </a:p>
          <a:p>
            <a:pPr eaLnBrk="1" hangingPunct="1"/>
            <a:endParaRPr lang="en-US"/>
          </a:p>
        </p:txBody>
      </p:sp>
      <p:pic>
        <p:nvPicPr>
          <p:cNvPr id="26628"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914400"/>
            <a:ext cx="3719513"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94894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7848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pp cover slid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0706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0" y="982663"/>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2000"/>
              <a:t>This report was made possible by the generous </a:t>
            </a:r>
          </a:p>
          <a:p>
            <a:pPr algn="ctr" eaLnBrk="1" hangingPunct="1"/>
            <a:r>
              <a:rPr lang="en-US" sz="2000"/>
              <a:t>contributions of AAUW members and donors to</a:t>
            </a:r>
          </a:p>
        </p:txBody>
      </p:sp>
      <p:sp>
        <p:nvSpPr>
          <p:cNvPr id="4099" name="TextBox 4"/>
          <p:cNvSpPr txBox="1">
            <a:spLocks noChangeArrowheads="1"/>
          </p:cNvSpPr>
          <p:nvPr/>
        </p:nvSpPr>
        <p:spPr bwMode="auto">
          <a:xfrm>
            <a:off x="36513" y="2098675"/>
            <a:ext cx="91440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3200"/>
              <a:t>The Eleanor Roosevelt Fund</a:t>
            </a:r>
          </a:p>
          <a:p>
            <a:pPr algn="ctr" eaLnBrk="1" hangingPunct="1"/>
            <a:endParaRPr lang="en-US" sz="3200"/>
          </a:p>
          <a:p>
            <a:pPr algn="ctr" eaLnBrk="1" hangingPunct="1"/>
            <a:r>
              <a:rPr lang="en-US" sz="3200"/>
              <a:t>The Legal Advocacy Fund </a:t>
            </a:r>
          </a:p>
          <a:p>
            <a:pPr algn="ctr" eaLnBrk="1" hangingPunct="1"/>
            <a:endParaRPr lang="en-US"/>
          </a:p>
          <a:p>
            <a:pPr algn="ctr" eaLnBrk="1" hangingPunct="1"/>
            <a:r>
              <a:rPr lang="en-US"/>
              <a:t>and </a:t>
            </a:r>
          </a:p>
          <a:p>
            <a:pPr algn="ctr" eaLnBrk="1" hangingPunct="1"/>
            <a:endParaRPr lang="en-US"/>
          </a:p>
          <a:p>
            <a:pPr algn="ctr" eaLnBrk="1" hangingPunct="1"/>
            <a:r>
              <a:rPr lang="en-US" sz="3200"/>
              <a:t>The Mooneen Lecce Giving Circle</a:t>
            </a:r>
          </a:p>
          <a:p>
            <a:pPr algn="ctr" eaLnBrk="1" hangingPunct="1"/>
            <a:r>
              <a:rPr lang="en-US"/>
              <a:t> </a:t>
            </a:r>
          </a:p>
        </p:txBody>
      </p:sp>
    </p:spTree>
    <p:extLst>
      <p:ext uri="{BB962C8B-B14F-4D97-AF65-F5344CB8AC3E}">
        <p14:creationId xmlns:p14="http://schemas.microsoft.com/office/powerpoint/2010/main" xmlns="" val="769896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1219200"/>
            <a:ext cx="8077200" cy="413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ts val="4500"/>
              </a:lnSpc>
            </a:pPr>
            <a:r>
              <a:rPr lang="en-US" sz="2800"/>
              <a:t>1,965 students in grades 7–12 participated in a nationally representative survey sample during </a:t>
            </a:r>
          </a:p>
          <a:p>
            <a:pPr>
              <a:lnSpc>
                <a:spcPts val="4500"/>
              </a:lnSpc>
            </a:pPr>
            <a:r>
              <a:rPr lang="en-US" sz="2800"/>
              <a:t>May and June 2011. </a:t>
            </a:r>
          </a:p>
          <a:p>
            <a:pPr>
              <a:lnSpc>
                <a:spcPts val="4500"/>
              </a:lnSpc>
            </a:pPr>
            <a:endParaRPr lang="en-US" sz="2800"/>
          </a:p>
          <a:p>
            <a:pPr>
              <a:lnSpc>
                <a:spcPts val="4500"/>
              </a:lnSpc>
            </a:pPr>
            <a:r>
              <a:rPr lang="en-US" sz="2800"/>
              <a:t>They shared their experiences and thoughts </a:t>
            </a:r>
          </a:p>
          <a:p>
            <a:pPr>
              <a:lnSpc>
                <a:spcPts val="4500"/>
              </a:lnSpc>
            </a:pPr>
            <a:r>
              <a:rPr lang="en-US" sz="2800"/>
              <a:t>about sexual harassment during </a:t>
            </a:r>
            <a:br>
              <a:rPr lang="en-US" sz="2800"/>
            </a:br>
            <a:r>
              <a:rPr lang="en-US" sz="2800"/>
              <a:t>the 2010–11 school year.</a:t>
            </a:r>
          </a:p>
        </p:txBody>
      </p:sp>
      <p:pic>
        <p:nvPicPr>
          <p:cNvPr id="5123" name="Picture 5" descr="lin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200"/>
            <a:ext cx="91440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Title 1"/>
          <p:cNvSpPr txBox="1">
            <a:spLocks/>
          </p:cNvSpPr>
          <p:nvPr/>
        </p:nvSpPr>
        <p:spPr bwMode="auto">
          <a:xfrm>
            <a:off x="609600" y="363538"/>
            <a:ext cx="8229600"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800" b="1">
                <a:solidFill>
                  <a:srgbClr val="D4001A"/>
                </a:solidFill>
              </a:rPr>
              <a:t>THE SURVEY</a:t>
            </a:r>
          </a:p>
        </p:txBody>
      </p:sp>
    </p:spTree>
    <p:extLst>
      <p:ext uri="{BB962C8B-B14F-4D97-AF65-F5344CB8AC3E}">
        <p14:creationId xmlns:p14="http://schemas.microsoft.com/office/powerpoint/2010/main" xmlns="" val="2749124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Figure 1.jpg"/>
          <p:cNvPicPr>
            <a:picLocks noChangeAspect="1"/>
          </p:cNvPicPr>
          <p:nvPr/>
        </p:nvPicPr>
        <p:blipFill>
          <a:blip r:embed="rId3" cstate="print">
            <a:extLst>
              <a:ext uri="{28A0092B-C50C-407E-A947-70E740481C1C}">
                <a14:useLocalDpi xmlns:a14="http://schemas.microsoft.com/office/drawing/2010/main" xmlns="" val="0"/>
              </a:ext>
            </a:extLst>
          </a:blip>
          <a:srcRect t="9663" b="9880"/>
          <a:stretch>
            <a:fillRect/>
          </a:stretch>
        </p:blipFill>
        <p:spPr bwMode="auto">
          <a:xfrm>
            <a:off x="2362200" y="1295400"/>
            <a:ext cx="44196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Box 1"/>
          <p:cNvSpPr txBox="1">
            <a:spLocks noChangeArrowheads="1"/>
          </p:cNvSpPr>
          <p:nvPr/>
        </p:nvSpPr>
        <p:spPr bwMode="auto">
          <a:xfrm>
            <a:off x="1524000" y="304800"/>
            <a:ext cx="6096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600"/>
              <a:t>Figure 1. Students Who Experienced Sexual Harassment during the 2010–11 School Year, by Gender</a:t>
            </a:r>
          </a:p>
        </p:txBody>
      </p:sp>
    </p:spTree>
    <p:extLst>
      <p:ext uri="{BB962C8B-B14F-4D97-AF65-F5344CB8AC3E}">
        <p14:creationId xmlns:p14="http://schemas.microsoft.com/office/powerpoint/2010/main" xmlns="" val="1392788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Figure 2.jpg"/>
          <p:cNvPicPr>
            <a:picLocks noChangeAspect="1"/>
          </p:cNvPicPr>
          <p:nvPr/>
        </p:nvPicPr>
        <p:blipFill>
          <a:blip r:embed="rId3" cstate="print">
            <a:extLst>
              <a:ext uri="{28A0092B-C50C-407E-A947-70E740481C1C}">
                <a14:useLocalDpi xmlns:a14="http://schemas.microsoft.com/office/drawing/2010/main" xmlns="" val="0"/>
              </a:ext>
            </a:extLst>
          </a:blip>
          <a:srcRect t="2968" b="4842"/>
          <a:stretch>
            <a:fillRect/>
          </a:stretch>
        </p:blipFill>
        <p:spPr bwMode="auto">
          <a:xfrm>
            <a:off x="1371600" y="990600"/>
            <a:ext cx="6410325"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Box 3"/>
          <p:cNvSpPr txBox="1">
            <a:spLocks noChangeArrowheads="1"/>
          </p:cNvSpPr>
          <p:nvPr/>
        </p:nvSpPr>
        <p:spPr bwMode="auto">
          <a:xfrm>
            <a:off x="1524000" y="304800"/>
            <a:ext cx="6096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600"/>
              <a:t>Figure 2. Types of Sexual Harassment Students Experienced in Person, by Gender</a:t>
            </a:r>
          </a:p>
        </p:txBody>
      </p:sp>
    </p:spTree>
    <p:extLst>
      <p:ext uri="{BB962C8B-B14F-4D97-AF65-F5344CB8AC3E}">
        <p14:creationId xmlns:p14="http://schemas.microsoft.com/office/powerpoint/2010/main" xmlns="" val="807654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524000" y="304800"/>
            <a:ext cx="6096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600"/>
              <a:t>Figure 3. Cyber-Harassment of Students, by Gender</a:t>
            </a:r>
          </a:p>
        </p:txBody>
      </p:sp>
      <p:pic>
        <p:nvPicPr>
          <p:cNvPr id="8195" name="Picture 1" descr="Figure 3.jpg"/>
          <p:cNvPicPr>
            <a:picLocks noChangeAspect="1"/>
          </p:cNvPicPr>
          <p:nvPr/>
        </p:nvPicPr>
        <p:blipFill>
          <a:blip r:embed="rId3" cstate="print">
            <a:extLst>
              <a:ext uri="{28A0092B-C50C-407E-A947-70E740481C1C}">
                <a14:useLocalDpi xmlns:a14="http://schemas.microsoft.com/office/drawing/2010/main" xmlns="" val="0"/>
              </a:ext>
            </a:extLst>
          </a:blip>
          <a:srcRect t="4172"/>
          <a:stretch>
            <a:fillRect/>
          </a:stretch>
        </p:blipFill>
        <p:spPr bwMode="auto">
          <a:xfrm>
            <a:off x="2971800" y="914400"/>
            <a:ext cx="3200400" cy="552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3748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Figure 6.jpg"/>
          <p:cNvPicPr>
            <a:picLocks noChangeAspect="1"/>
          </p:cNvPicPr>
          <p:nvPr/>
        </p:nvPicPr>
        <p:blipFill>
          <a:blip r:embed="rId3" cstate="print">
            <a:extLst>
              <a:ext uri="{28A0092B-C50C-407E-A947-70E740481C1C}">
                <a14:useLocalDpi xmlns:a14="http://schemas.microsoft.com/office/drawing/2010/main" xmlns="" val="0"/>
              </a:ext>
            </a:extLst>
          </a:blip>
          <a:srcRect t="5185" b="2408"/>
          <a:stretch>
            <a:fillRect/>
          </a:stretch>
        </p:blipFill>
        <p:spPr bwMode="auto">
          <a:xfrm>
            <a:off x="2339975" y="1066800"/>
            <a:ext cx="4518025"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extBox 3"/>
          <p:cNvSpPr txBox="1">
            <a:spLocks noChangeArrowheads="1"/>
          </p:cNvSpPr>
          <p:nvPr/>
        </p:nvSpPr>
        <p:spPr bwMode="auto">
          <a:xfrm>
            <a:off x="1524000" y="304800"/>
            <a:ext cx="6096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600"/>
              <a:t>Figure 6. Sexual Harassment Incidents That Had the Most Negative Effect on Students, by Gender</a:t>
            </a:r>
          </a:p>
        </p:txBody>
      </p:sp>
    </p:spTree>
    <p:extLst>
      <p:ext uri="{BB962C8B-B14F-4D97-AF65-F5344CB8AC3E}">
        <p14:creationId xmlns:p14="http://schemas.microsoft.com/office/powerpoint/2010/main" xmlns="" val="925133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Figure 9.jpg"/>
          <p:cNvPicPr>
            <a:picLocks noChangeAspect="1"/>
          </p:cNvPicPr>
          <p:nvPr/>
        </p:nvPicPr>
        <p:blipFill>
          <a:blip r:embed="rId3" cstate="print">
            <a:extLst>
              <a:ext uri="{28A0092B-C50C-407E-A947-70E740481C1C}">
                <a14:useLocalDpi xmlns:a14="http://schemas.microsoft.com/office/drawing/2010/main" xmlns="" val="0"/>
              </a:ext>
            </a:extLst>
          </a:blip>
          <a:srcRect t="3590"/>
          <a:stretch>
            <a:fillRect/>
          </a:stretch>
        </p:blipFill>
        <p:spPr bwMode="auto">
          <a:xfrm>
            <a:off x="1066800" y="1041400"/>
            <a:ext cx="7010400" cy="520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extBox 3"/>
          <p:cNvSpPr txBox="1">
            <a:spLocks noChangeArrowheads="1"/>
          </p:cNvSpPr>
          <p:nvPr/>
        </p:nvSpPr>
        <p:spPr bwMode="auto">
          <a:xfrm>
            <a:off x="1524000" y="304800"/>
            <a:ext cx="6096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600"/>
              <a:t>Figure 9. Student Reactions to Being Sexually Harassed, in Person, Online, or Both</a:t>
            </a:r>
          </a:p>
        </p:txBody>
      </p:sp>
    </p:spTree>
    <p:extLst>
      <p:ext uri="{BB962C8B-B14F-4D97-AF65-F5344CB8AC3E}">
        <p14:creationId xmlns:p14="http://schemas.microsoft.com/office/powerpoint/2010/main" xmlns="" val="3741523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2069</Words>
  <Application>Microsoft Office PowerPoint</Application>
  <PresentationFormat>On-screen Show (4:3)</PresentationFormat>
  <Paragraphs>134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STUDENT VOICES</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Smolinski, Julia</dc:creator>
  <cp:lastModifiedBy>kcarr</cp:lastModifiedBy>
  <cp:revision>11</cp:revision>
  <dcterms:created xsi:type="dcterms:W3CDTF">2011-12-13T14:37:47Z</dcterms:created>
  <dcterms:modified xsi:type="dcterms:W3CDTF">2012-02-21T19:20:18Z</dcterms:modified>
</cp:coreProperties>
</file>