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021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C7BB-7F5E-D240-97B9-D3ACD4C1C4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3AB0-71D4-2241-9571-CC7B38D29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41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www.nerdwallet.com</a:t>
            </a:r>
            <a:r>
              <a:rPr lang="en-US" dirty="0" smtClean="0"/>
              <a:t>/blog/loans/student-loans/negotiating-salary-study/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3AB0-71D4-2241-9571-CC7B38D294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2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www.nerdwallet.com</a:t>
            </a:r>
            <a:r>
              <a:rPr lang="en-US" dirty="0" smtClean="0"/>
              <a:t>/blog/loans/student-loans/what-to-say-negotiating-first-job/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3AB0-71D4-2241-9571-CC7B38D294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84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dirty="0" smtClean="0"/>
              <a:t>/advice/4-times-to-negotiate-your-salary-and-3-times-not-to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3AB0-71D4-2241-9571-CC7B38D294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22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61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33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74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5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72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8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46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2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1397-B79A-E24F-863C-29FE90246E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F8AA-FD0B-F947-A6D4-E205E683A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9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7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125" y="2449264"/>
            <a:ext cx="6122275" cy="1470025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79646"/>
                </a:solidFill>
              </a:rPr>
              <a:t>Financial</a:t>
            </a:r>
            <a:r>
              <a:rPr lang="en-US" b="1" dirty="0" smtClean="0"/>
              <a:t> Literacy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8379"/>
            <a:ext cx="6400800" cy="1752600"/>
          </a:xfrm>
        </p:spPr>
        <p:txBody>
          <a:bodyPr/>
          <a:lstStyle/>
          <a:p>
            <a:pPr algn="r"/>
            <a:r>
              <a:rPr lang="en-US" sz="2000" dirty="0" smtClean="0"/>
              <a:t>Presented By:</a:t>
            </a:r>
          </a:p>
          <a:p>
            <a:pPr algn="r"/>
            <a:r>
              <a:rPr lang="en-US" dirty="0" err="1" smtClean="0"/>
              <a:t>Sindy</a:t>
            </a:r>
            <a:r>
              <a:rPr lang="en-US" dirty="0" smtClean="0"/>
              <a:t> </a:t>
            </a:r>
            <a:r>
              <a:rPr lang="en-US" dirty="0" err="1" smtClean="0"/>
              <a:t>Polubothu</a:t>
            </a:r>
            <a:endParaRPr lang="en-US" dirty="0" smtClean="0"/>
          </a:p>
          <a:p>
            <a:pPr algn="r"/>
            <a:r>
              <a:rPr lang="en-US" dirty="0" smtClean="0"/>
              <a:t>Irene Huang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224307" y="2026753"/>
            <a:ext cx="2294585" cy="2029371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198414" y="1159649"/>
            <a:ext cx="2005724" cy="1734207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2303517" y="3143805"/>
            <a:ext cx="1559034" cy="1409264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25000" y1="36364" x2="31094" y2="48128"/>
                        <a14:foregroundMark x1="27656" y1="59715" x2="35000" y2="59715"/>
                        <a14:foregroundMark x1="48125" y1="82709" x2="52031" y2="82175"/>
                        <a14:foregroundMark x1="63750" y1="76471" x2="62969" y2="82531"/>
                        <a14:foregroundMark x1="74844" y1="71658" x2="75313" y2="81105"/>
                        <a14:foregroundMark x1="62813" y1="16399" x2="59688" y2="21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727" y="3165378"/>
            <a:ext cx="1504797" cy="131904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915" b="46131" l="81348" r="100000">
                        <a14:foregroundMark x1="88574" y1="27739" x2="89258" y2="29146"/>
                        <a14:foregroundMark x1="94922" y1="26834" x2="95117" y2="27739"/>
                      </a14:backgroundRemoval>
                    </a14:imgEffect>
                  </a14:imgLayer>
                </a14:imgProps>
              </a:ext>
            </a:extLst>
          </a:blip>
          <a:srcRect l="79310" t="22989" b="54023"/>
          <a:stretch/>
        </p:blipFill>
        <p:spPr>
          <a:xfrm>
            <a:off x="464207" y="2149375"/>
            <a:ext cx="1629104" cy="1758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6784" b="70955" l="26953" r="44434">
                        <a14:foregroundMark x1="31641" y1="67538" x2="36328" y2="67437"/>
                        <a14:foregroundMark x1="32520" y1="69749" x2="35547" y2="69849"/>
                      </a14:backgroundRemoval>
                    </a14:imgEffect>
                  </a14:imgLayer>
                </a14:imgProps>
              </a:ext>
            </a:extLst>
          </a:blip>
          <a:srcRect l="26693" t="55185" r="55189" b="27075"/>
          <a:stretch/>
        </p:blipFill>
        <p:spPr>
          <a:xfrm>
            <a:off x="2462664" y="1335422"/>
            <a:ext cx="1434923" cy="13651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3" y="2653861"/>
            <a:ext cx="7830470" cy="355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What is </a:t>
            </a:r>
            <a:r>
              <a:rPr lang="en-US" b="1" dirty="0" smtClean="0">
                <a:solidFill>
                  <a:srgbClr val="F79646"/>
                </a:solidFill>
              </a:rPr>
              <a:t>Budgeting?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09" y="1531504"/>
            <a:ext cx="4729657" cy="336760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Some sort of </a:t>
            </a:r>
            <a:r>
              <a:rPr lang="en-US" sz="2000" b="1" dirty="0" smtClean="0">
                <a:solidFill>
                  <a:srgbClr val="9BBB59"/>
                </a:solidFill>
              </a:rPr>
              <a:t>plan</a:t>
            </a:r>
            <a:r>
              <a:rPr lang="en-US" sz="2000" dirty="0" smtClean="0">
                <a:solidFill>
                  <a:srgbClr val="9BBB59"/>
                </a:solidFill>
              </a:rPr>
              <a:t> </a:t>
            </a:r>
            <a:r>
              <a:rPr lang="en-US" sz="2000" dirty="0" smtClean="0"/>
              <a:t>for your future income and expenditures that you can use as a </a:t>
            </a:r>
            <a:r>
              <a:rPr lang="en-US" sz="2000" b="1" dirty="0" smtClean="0">
                <a:solidFill>
                  <a:schemeClr val="accent3"/>
                </a:solidFill>
              </a:rPr>
              <a:t>guideline for spending and saving</a:t>
            </a:r>
          </a:p>
        </p:txBody>
      </p:sp>
    </p:spTree>
    <p:extLst>
      <p:ext uri="{BB962C8B-B14F-4D97-AF65-F5344CB8AC3E}">
        <p14:creationId xmlns:p14="http://schemas.microsoft.com/office/powerpoint/2010/main" xmlns="" val="23302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04-16 at 2.10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/>
          <a:stretch/>
        </p:blipFill>
        <p:spPr>
          <a:xfrm>
            <a:off x="3505596" y="970838"/>
            <a:ext cx="5638404" cy="4923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Tips for </a:t>
            </a:r>
            <a:r>
              <a:rPr lang="en-US" b="1" dirty="0" smtClean="0">
                <a:solidFill>
                  <a:srgbClr val="F79646"/>
                </a:solidFill>
              </a:rPr>
              <a:t>Budgeting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531504"/>
            <a:ext cx="3873501" cy="436304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rgbClr val="9BBB59"/>
                </a:solidFill>
              </a:rPr>
              <a:t>Set of a % of income you want to save every month:</a:t>
            </a:r>
          </a:p>
          <a:p>
            <a:r>
              <a:rPr lang="en-US" sz="1700" dirty="0" smtClean="0"/>
              <a:t>Think of future costs (mortgage, retirement, wedding, kids etc. )</a:t>
            </a:r>
          </a:p>
          <a:p>
            <a:pPr marL="0" indent="0">
              <a:buNone/>
            </a:pPr>
            <a:endParaRPr lang="en-US" sz="17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464942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Average Cost of </a:t>
            </a:r>
            <a:endParaRPr lang="en-US" sz="2400" dirty="0" smtClean="0"/>
          </a:p>
          <a:p>
            <a:r>
              <a:rPr lang="en-US" sz="2400" dirty="0" smtClean="0"/>
              <a:t>Raising </a:t>
            </a:r>
            <a:r>
              <a:rPr lang="en-US" sz="2400" dirty="0"/>
              <a:t>a Child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3600" b="1" dirty="0">
                <a:solidFill>
                  <a:srgbClr val="FF0000"/>
                </a:solidFill>
              </a:rPr>
              <a:t>$241,080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61" y="4354599"/>
            <a:ext cx="1264040" cy="16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89" y="1760483"/>
            <a:ext cx="5604628" cy="3577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Tips for </a:t>
            </a:r>
            <a:r>
              <a:rPr lang="en-US" b="1" dirty="0" smtClean="0">
                <a:solidFill>
                  <a:srgbClr val="F79646"/>
                </a:solidFill>
              </a:rPr>
              <a:t>Budgeting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4" y="1383862"/>
            <a:ext cx="3215306" cy="451069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chemeClr val="accent3"/>
                </a:solidFill>
              </a:rPr>
              <a:t>Consider a budgeting app:</a:t>
            </a:r>
          </a:p>
          <a:p>
            <a:r>
              <a:rPr lang="en-US" sz="1700" dirty="0" smtClean="0"/>
              <a:t>Links your bank accounts </a:t>
            </a:r>
          </a:p>
          <a:p>
            <a:r>
              <a:rPr lang="en-US" sz="1700" dirty="0" smtClean="0"/>
              <a:t>Set your spending limits </a:t>
            </a:r>
          </a:p>
          <a:p>
            <a:r>
              <a:rPr lang="en-US" sz="1700" dirty="0" smtClean="0"/>
              <a:t>View your actual spending habits in categories compared to your budget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3" y="3731391"/>
            <a:ext cx="2893263" cy="19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4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Salary </a:t>
            </a:r>
            <a:r>
              <a:rPr lang="en-US" b="1" dirty="0" smtClean="0">
                <a:solidFill>
                  <a:schemeClr val="accent6"/>
                </a:solidFill>
              </a:rPr>
              <a:t>Negotiation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839310"/>
            <a:ext cx="8450317" cy="405524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Some studies have shown that negotiating a few-thousand dollars more can add up to </a:t>
            </a:r>
            <a:r>
              <a:rPr lang="en-US" sz="2000" b="1" dirty="0" smtClean="0">
                <a:solidFill>
                  <a:schemeClr val="accent3"/>
                </a:solidFill>
              </a:rPr>
              <a:t>one million more in total earnings over the course of your career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44851"/>
            <a:ext cx="9152760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Salary </a:t>
            </a:r>
            <a:r>
              <a:rPr lang="en-US" b="1" dirty="0" smtClean="0">
                <a:solidFill>
                  <a:schemeClr val="accent6"/>
                </a:solidFill>
              </a:rPr>
              <a:t>Negotiation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" y="1531505"/>
            <a:ext cx="9144000" cy="44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7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Before </a:t>
            </a:r>
            <a:r>
              <a:rPr lang="en-US" b="1" dirty="0" smtClean="0">
                <a:solidFill>
                  <a:schemeClr val="accent6"/>
                </a:solidFill>
              </a:rPr>
              <a:t>Accepting</a:t>
            </a:r>
            <a:r>
              <a:rPr lang="en-US" dirty="0" smtClean="0">
                <a:solidFill>
                  <a:srgbClr val="000000"/>
                </a:solidFill>
              </a:rPr>
              <a:t> a Offer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034" y="1602828"/>
            <a:ext cx="4414346" cy="42817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b="1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Understand of your value:</a:t>
            </a:r>
          </a:p>
          <a:p>
            <a:r>
              <a:rPr lang="en-US" sz="1700" dirty="0" smtClean="0"/>
              <a:t>know a typical </a:t>
            </a:r>
            <a:r>
              <a:rPr lang="en-US" sz="1700" b="1" dirty="0" smtClean="0"/>
              <a:t>salary &amp; benefits range</a:t>
            </a:r>
          </a:p>
          <a:p>
            <a:r>
              <a:rPr lang="en-US" sz="1700" b="1" dirty="0" smtClean="0"/>
              <a:t>consider</a:t>
            </a:r>
            <a:r>
              <a:rPr lang="en-US" sz="1700" dirty="0" smtClean="0"/>
              <a:t> the role, industry, city/location</a:t>
            </a:r>
          </a:p>
          <a:p>
            <a:endParaRPr lang="en-US" sz="1700" dirty="0" smtClean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Develop a thoughtful strategy:</a:t>
            </a:r>
          </a:p>
          <a:p>
            <a:r>
              <a:rPr lang="en-US" sz="1700" b="1" dirty="0" smtClean="0"/>
              <a:t>be prepared to explain what </a:t>
            </a:r>
            <a:r>
              <a:rPr lang="en-US" sz="1700" dirty="0" smtClean="0"/>
              <a:t>you want</a:t>
            </a:r>
          </a:p>
          <a:p>
            <a:r>
              <a:rPr lang="en-US" sz="1700" b="1" dirty="0" smtClean="0"/>
              <a:t>why</a:t>
            </a:r>
            <a:r>
              <a:rPr lang="en-US" sz="1700" dirty="0" smtClean="0"/>
              <a:t> you want it</a:t>
            </a:r>
          </a:p>
          <a:p>
            <a:r>
              <a:rPr lang="en-US" sz="1700" b="1" dirty="0" smtClean="0"/>
              <a:t>how</a:t>
            </a:r>
            <a:r>
              <a:rPr lang="en-US" sz="1700" dirty="0" smtClean="0"/>
              <a:t> it will benefit the company</a:t>
            </a:r>
          </a:p>
          <a:p>
            <a:endParaRPr lang="en-US" sz="17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79646"/>
                </a:solidFill>
              </a:rPr>
              <a:t>Have confidence!</a:t>
            </a:r>
          </a:p>
          <a:p>
            <a:pPr marL="0" indent="0">
              <a:buNone/>
            </a:pPr>
            <a:endParaRPr lang="en-US" sz="17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0023" r="20378"/>
          <a:stretch/>
        </p:blipFill>
        <p:spPr>
          <a:xfrm>
            <a:off x="457200" y="1990708"/>
            <a:ext cx="3608552" cy="40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 amt="32000"/>
          </a:blip>
          <a:srcRect l="7474"/>
          <a:stretch/>
        </p:blipFill>
        <p:spPr>
          <a:xfrm>
            <a:off x="0" y="-6336"/>
            <a:ext cx="7698829" cy="659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During the </a:t>
            </a:r>
            <a:r>
              <a:rPr lang="en-US" b="1" dirty="0" smtClean="0">
                <a:solidFill>
                  <a:srgbClr val="F79646"/>
                </a:solidFill>
              </a:rPr>
              <a:t>negotiation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587"/>
            <a:ext cx="8564180" cy="42041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Don’t ask because you want it. Ask because you </a:t>
            </a:r>
            <a:r>
              <a:rPr lang="en-US" sz="1700" b="1" dirty="0" smtClean="0"/>
              <a:t>deserve it</a:t>
            </a:r>
            <a:r>
              <a:rPr lang="en-US" sz="1700" dirty="0" smtClean="0"/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55241" y="1839310"/>
            <a:ext cx="5097517" cy="315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Utilize your research</a:t>
            </a:r>
          </a:p>
          <a:p>
            <a:r>
              <a:rPr lang="en-US" sz="1700" dirty="0" smtClean="0"/>
              <a:t>Is it comparable to current market value of that role?</a:t>
            </a:r>
          </a:p>
          <a:p>
            <a:pPr marL="0" indent="0">
              <a:buFont typeface="Arial"/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Ask open-ended questions</a:t>
            </a:r>
          </a:p>
          <a:p>
            <a:r>
              <a:rPr lang="en-US" sz="1700" dirty="0" smtClean="0"/>
              <a:t>Why wont they budge if they decline your initial counteroffer?</a:t>
            </a:r>
          </a:p>
          <a:p>
            <a:r>
              <a:rPr lang="en-US" sz="1700" dirty="0" smtClean="0"/>
              <a:t>Ask for additional bonus as way of compensation </a:t>
            </a:r>
          </a:p>
          <a:p>
            <a:pPr marL="0" indent="0">
              <a:buFont typeface="Arial"/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Look into the future</a:t>
            </a:r>
          </a:p>
          <a:p>
            <a:r>
              <a:rPr lang="en-US" sz="1700" dirty="0" smtClean="0"/>
              <a:t>Make sure that you ask to revisit the compensation talk at a later 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85" y="4991310"/>
            <a:ext cx="783025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Negotiating your first job offer will make you a more attractive candidate. Employers will recognize that </a:t>
            </a:r>
            <a:r>
              <a:rPr lang="en-US" b="1" dirty="0" smtClean="0">
                <a:solidFill>
                  <a:schemeClr val="accent3"/>
                </a:solidFill>
              </a:rPr>
              <a:t>you know your worth</a:t>
            </a:r>
            <a:r>
              <a:rPr lang="en-US" dirty="0" smtClean="0"/>
              <a:t>, and you’ll have set a respectful, self-assured tone for your time at the company.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3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1445" r="16201"/>
          <a:stretch/>
        </p:blipFill>
        <p:spPr>
          <a:xfrm>
            <a:off x="4230247" y="1260388"/>
            <a:ext cx="4922512" cy="4100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When you </a:t>
            </a:r>
            <a:r>
              <a:rPr lang="en-US" b="1" dirty="0" smtClean="0">
                <a:solidFill>
                  <a:srgbClr val="F79646"/>
                </a:solidFill>
              </a:rPr>
              <a:t>shouldn’t</a:t>
            </a:r>
            <a:r>
              <a:rPr lang="en-US" dirty="0" smtClean="0">
                <a:solidFill>
                  <a:srgbClr val="000000"/>
                </a:solidFill>
              </a:rPr>
              <a:t> negotiate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8"/>
            <a:ext cx="3905139" cy="4281712"/>
          </a:xfrm>
          <a:noFill/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700" b="1" dirty="0" smtClean="0">
                <a:solidFill>
                  <a:srgbClr val="F79646"/>
                </a:solidFill>
              </a:rPr>
              <a:t>You Already Accepted</a:t>
            </a:r>
          </a:p>
          <a:p>
            <a:pPr marL="0" indent="0">
              <a:buNone/>
            </a:pPr>
            <a:r>
              <a:rPr lang="en-US" sz="1700" dirty="0" smtClean="0"/>
              <a:t>Don</a:t>
            </a:r>
            <a:r>
              <a:rPr lang="uk-UA" sz="1700" dirty="0" smtClean="0"/>
              <a:t>’</a:t>
            </a:r>
            <a:r>
              <a:rPr lang="en-US" sz="1700" dirty="0" smtClean="0"/>
              <a:t>t be too quick to accept, you cant ask once you already accepted the initial offer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F79646"/>
                </a:solidFill>
              </a:rPr>
              <a:t>2. They Tell You This Is Their Best Offer</a:t>
            </a:r>
          </a:p>
          <a:p>
            <a:pPr marL="0" indent="0">
              <a:buNone/>
            </a:pPr>
            <a:r>
              <a:rPr lang="en-US" sz="1700" dirty="0" smtClean="0"/>
              <a:t>Hiring managers and recruiters typically don’t spell it out so directly if there </a:t>
            </a:r>
            <a:r>
              <a:rPr lang="en-US" sz="1700" b="1" dirty="0" smtClean="0"/>
              <a:t>really</a:t>
            </a:r>
            <a:r>
              <a:rPr lang="en-US" sz="1700" dirty="0" smtClean="0"/>
              <a:t> is wiggle room in the offer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accent6"/>
                </a:solidFill>
              </a:rPr>
              <a:t>3. You Simply Have No Justification</a:t>
            </a:r>
          </a:p>
          <a:p>
            <a:pPr marL="0" indent="0">
              <a:buNone/>
            </a:pPr>
            <a:r>
              <a:rPr lang="en-US" sz="1700" dirty="0" smtClean="0"/>
              <a:t>The salary being offered is right in line with your industry, experience, and geography</a:t>
            </a:r>
          </a:p>
        </p:txBody>
      </p:sp>
    </p:spTree>
    <p:extLst>
      <p:ext uri="{BB962C8B-B14F-4D97-AF65-F5344CB8AC3E}">
        <p14:creationId xmlns:p14="http://schemas.microsoft.com/office/powerpoint/2010/main" xmlns="" val="3177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79646"/>
                </a:solidFill>
              </a:rPr>
              <a:t>YWTF</a:t>
            </a:r>
            <a:r>
              <a:rPr lang="en-US" dirty="0"/>
              <a:t> </a:t>
            </a:r>
            <a:r>
              <a:rPr lang="en-US" dirty="0" smtClean="0"/>
              <a:t>NYC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50" y="1585931"/>
            <a:ext cx="404995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Younger </a:t>
            </a:r>
            <a:r>
              <a:rPr lang="en-US" sz="3000" dirty="0"/>
              <a:t>Women's Task Force of New York City, is an empowered and inclusive community network that advocates for gender equality within the 5 boroughs and </a:t>
            </a:r>
            <a:r>
              <a:rPr lang="en-US" sz="3000" dirty="0" smtClean="0"/>
              <a:t>beyond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41" y="1243477"/>
            <a:ext cx="4691574" cy="47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72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169" y="2438207"/>
            <a:ext cx="6122275" cy="1470025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79646"/>
                </a:solidFill>
              </a:rPr>
              <a:t>Thank </a:t>
            </a:r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9" y="5228897"/>
            <a:ext cx="6409559" cy="1361090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 smtClean="0"/>
              <a:t>Questions?</a:t>
            </a:r>
            <a:endParaRPr lang="en-US" sz="8000" b="1" dirty="0"/>
          </a:p>
        </p:txBody>
      </p:sp>
      <p:sp>
        <p:nvSpPr>
          <p:cNvPr id="4" name="Hexagon 3"/>
          <p:cNvSpPr/>
          <p:nvPr/>
        </p:nvSpPr>
        <p:spPr>
          <a:xfrm>
            <a:off x="224307" y="2026753"/>
            <a:ext cx="2294585" cy="2029371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198414" y="1159649"/>
            <a:ext cx="2005724" cy="1734207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2303517" y="3143805"/>
            <a:ext cx="1559034" cy="1409264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25000" y1="36364" x2="31094" y2="48128"/>
                        <a14:foregroundMark x1="27656" y1="59715" x2="35000" y2="59715"/>
                        <a14:foregroundMark x1="48125" y1="82709" x2="52031" y2="82175"/>
                        <a14:foregroundMark x1="63750" y1="76471" x2="62969" y2="82531"/>
                        <a14:foregroundMark x1="74844" y1="71658" x2="75313" y2="81105"/>
                        <a14:foregroundMark x1="62813" y1="16399" x2="59688" y2="21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727" y="3165378"/>
            <a:ext cx="1504797" cy="131904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915" b="46131" l="81348" r="100000">
                        <a14:foregroundMark x1="88574" y1="27739" x2="89258" y2="29146"/>
                        <a14:foregroundMark x1="94922" y1="26834" x2="95117" y2="27739"/>
                      </a14:backgroundRemoval>
                    </a14:imgEffect>
                  </a14:imgLayer>
                </a14:imgProps>
              </a:ext>
            </a:extLst>
          </a:blip>
          <a:srcRect l="79310" t="22989" b="54023"/>
          <a:stretch/>
        </p:blipFill>
        <p:spPr>
          <a:xfrm>
            <a:off x="464207" y="2149375"/>
            <a:ext cx="1629104" cy="1758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6784" b="70955" l="26953" r="44434">
                        <a14:foregroundMark x1="31641" y1="67538" x2="36328" y2="67437"/>
                        <a14:foregroundMark x1="32520" y1="69749" x2="35547" y2="69849"/>
                      </a14:backgroundRemoval>
                    </a14:imgEffect>
                  </a14:imgLayer>
                </a14:imgProps>
              </a:ext>
            </a:extLst>
          </a:blip>
          <a:srcRect l="26693" t="55185" r="55189" b="27075"/>
          <a:stretch/>
        </p:blipFill>
        <p:spPr>
          <a:xfrm>
            <a:off x="2462664" y="1335422"/>
            <a:ext cx="1434923" cy="13651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9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r="4834"/>
          <a:stretch/>
        </p:blipFill>
        <p:spPr>
          <a:xfrm>
            <a:off x="3118083" y="461248"/>
            <a:ext cx="6034689" cy="6410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79646"/>
                </a:solidFill>
              </a:rPr>
              <a:t>Agenda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0216" y="625365"/>
            <a:ext cx="6984" cy="4358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" y="1880577"/>
            <a:ext cx="756843" cy="11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0216" y="3443115"/>
            <a:ext cx="756843" cy="11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0216" y="4972370"/>
            <a:ext cx="756843" cy="11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1214043" y="1600200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23" name="Hexagon 22"/>
          <p:cNvSpPr/>
          <p:nvPr/>
        </p:nvSpPr>
        <p:spPr>
          <a:xfrm>
            <a:off x="1214043" y="3162738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24" name="Hexagon 23"/>
          <p:cNvSpPr/>
          <p:nvPr/>
        </p:nvSpPr>
        <p:spPr>
          <a:xfrm>
            <a:off x="1214043" y="4703278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5782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44" t="1581" r="15319" b="1827"/>
          <a:stretch/>
        </p:blipFill>
        <p:spPr>
          <a:xfrm>
            <a:off x="4871555" y="1343665"/>
            <a:ext cx="4123551" cy="44019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are </a:t>
            </a:r>
            <a:r>
              <a:rPr lang="en-US" b="1" dirty="0" smtClean="0">
                <a:solidFill>
                  <a:schemeClr val="accent6"/>
                </a:solidFill>
              </a:rPr>
              <a:t>Student Loans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227725" y="2168097"/>
            <a:ext cx="4626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student loan is designed to </a:t>
            </a:r>
            <a:r>
              <a:rPr lang="en-US" b="1" dirty="0" smtClean="0"/>
              <a:t>help students pay for cost of attending university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It may differ from other types of loans in that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interest rate</a:t>
            </a:r>
            <a:r>
              <a:rPr lang="en-US" dirty="0" smtClean="0">
                <a:solidFill>
                  <a:schemeClr val="accent5"/>
                </a:solidFill>
              </a:rPr>
              <a:t> may be substantially </a:t>
            </a:r>
            <a:r>
              <a:rPr lang="en-US" b="1" dirty="0" smtClean="0">
                <a:solidFill>
                  <a:schemeClr val="accent5"/>
                </a:solidFill>
              </a:rPr>
              <a:t>lower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repayment schedule </a:t>
            </a:r>
            <a:r>
              <a:rPr lang="en-US" b="1" dirty="0" smtClean="0">
                <a:solidFill>
                  <a:schemeClr val="accent5"/>
                </a:solidFill>
              </a:rPr>
              <a:t>may be deferred </a:t>
            </a:r>
            <a:r>
              <a:rPr lang="en-US" dirty="0" smtClean="0">
                <a:solidFill>
                  <a:schemeClr val="accent5"/>
                </a:solidFill>
              </a:rPr>
              <a:t>while the student is still in school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are </a:t>
            </a:r>
            <a:r>
              <a:rPr lang="en-US" b="1" dirty="0" smtClean="0">
                <a:solidFill>
                  <a:srgbClr val="F79646"/>
                </a:solidFill>
              </a:rPr>
              <a:t>Student Loans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382490"/>
            <a:ext cx="8890001" cy="464674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More principal</a:t>
            </a:r>
            <a:r>
              <a:rPr lang="en-US" sz="2000" dirty="0" smtClean="0"/>
              <a:t> you pay,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the </a:t>
            </a:r>
            <a:r>
              <a:rPr lang="en-US" sz="2000" b="1" dirty="0" smtClean="0"/>
              <a:t>smaller the interest</a:t>
            </a:r>
          </a:p>
          <a:p>
            <a:r>
              <a:rPr lang="en-US" sz="2000" dirty="0" smtClean="0"/>
              <a:t>Interest is </a:t>
            </a:r>
            <a:r>
              <a:rPr lang="en-US" sz="2000" b="1" dirty="0" smtClean="0"/>
              <a:t>% of total</a:t>
            </a:r>
            <a:r>
              <a:rPr lang="en-US" sz="2000" dirty="0" smtClean="0"/>
              <a:t> loan amount</a:t>
            </a:r>
          </a:p>
          <a:p>
            <a:r>
              <a:rPr lang="en-US" sz="2000" dirty="0" smtClean="0"/>
              <a:t>Compounds over the years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   Interest </a:t>
            </a:r>
            <a:r>
              <a:rPr lang="en-US" sz="2000" i="1" dirty="0">
                <a:solidFill>
                  <a:schemeClr val="accent6"/>
                </a:solidFill>
              </a:rPr>
              <a:t>Rate </a:t>
            </a:r>
            <a:endParaRPr lang="en-US" sz="2000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accent6"/>
                </a:solidFill>
              </a:rPr>
              <a:t>x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Current principal balance </a:t>
            </a:r>
            <a:endParaRPr lang="en-US" sz="2000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accent6"/>
                </a:solidFill>
              </a:rPr>
              <a:t>÷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Number of days in the year </a:t>
            </a:r>
            <a:r>
              <a:rPr lang="en-US" sz="2000" b="1" i="1" dirty="0">
                <a:solidFill>
                  <a:schemeClr val="accent6"/>
                </a:solidFill>
              </a:rPr>
              <a:t>=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smtClean="0">
                <a:solidFill>
                  <a:schemeClr val="accent6"/>
                </a:solidFill>
              </a:rPr>
              <a:t>Daily </a:t>
            </a:r>
            <a:r>
              <a:rPr lang="en-US" sz="2000" b="1" i="1" dirty="0">
                <a:solidFill>
                  <a:schemeClr val="accent6"/>
                </a:solidFill>
              </a:rPr>
              <a:t>Interest</a:t>
            </a:r>
            <a:r>
              <a:rPr lang="en-US" sz="2000" i="1" dirty="0">
                <a:solidFill>
                  <a:schemeClr val="accent6"/>
                </a:solidFill>
              </a:rPr>
              <a:t> 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0" indent="0" fontAlgn="t">
              <a:buNone/>
            </a:pPr>
            <a:endParaRPr lang="en-US" sz="1000" i="1" dirty="0" smtClean="0"/>
          </a:p>
          <a:p>
            <a:pPr marL="0" indent="0" fontAlgn="t">
              <a:buNone/>
            </a:pPr>
            <a:r>
              <a:rPr lang="en-US" sz="2000" b="1" i="1" dirty="0" smtClean="0"/>
              <a:t>$</a:t>
            </a:r>
            <a:r>
              <a:rPr lang="en-US" sz="2000" b="1" i="1" dirty="0"/>
              <a:t>10,000 </a:t>
            </a:r>
            <a:r>
              <a:rPr lang="en-US" sz="2000" i="1" dirty="0"/>
              <a:t>student loan with </a:t>
            </a:r>
            <a:r>
              <a:rPr lang="en-US" sz="2000" b="1" i="1" dirty="0"/>
              <a:t>6% </a:t>
            </a:r>
            <a:r>
              <a:rPr lang="en-US" sz="2000" b="1" i="1" dirty="0" smtClean="0"/>
              <a:t>interest</a:t>
            </a:r>
            <a:endParaRPr lang="en-US" sz="2000" b="1" dirty="0"/>
          </a:p>
          <a:p>
            <a:pPr fontAlgn="t"/>
            <a:r>
              <a:rPr lang="en-US" sz="2000" i="1" dirty="0"/>
              <a:t>Daily Interest: $10,000 * .06 / 365 days = </a:t>
            </a:r>
            <a:r>
              <a:rPr lang="en-US" sz="2000" b="1" i="1" dirty="0"/>
              <a:t>$1.64 per </a:t>
            </a:r>
            <a:r>
              <a:rPr lang="en-US" sz="2000" b="1" i="1" dirty="0" smtClean="0"/>
              <a:t>day</a:t>
            </a:r>
            <a:endParaRPr lang="en-US" sz="2000" b="1" dirty="0"/>
          </a:p>
          <a:p>
            <a:pPr fontAlgn="t"/>
            <a:r>
              <a:rPr lang="en-US" sz="2000" i="1" dirty="0"/>
              <a:t>Monthly Interest: $1.64 * 30 days = </a:t>
            </a:r>
            <a:r>
              <a:rPr lang="en-US" sz="2000" b="1" i="1" dirty="0"/>
              <a:t>$49.28 per month</a:t>
            </a:r>
            <a:endParaRPr lang="en-US" sz="2000" b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113"/>
          <a:stretch/>
        </p:blipFill>
        <p:spPr>
          <a:xfrm>
            <a:off x="4497859" y="1382490"/>
            <a:ext cx="4554227" cy="19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Different Types of </a:t>
            </a:r>
            <a:r>
              <a:rPr lang="en-US" b="1" dirty="0" smtClean="0">
                <a:solidFill>
                  <a:srgbClr val="F79646"/>
                </a:solidFill>
              </a:rPr>
              <a:t>Student Loans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86" y="1555273"/>
            <a:ext cx="3746938" cy="14314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Federal loans</a:t>
            </a:r>
            <a:r>
              <a:rPr lang="en-US" sz="1800" dirty="0" smtClean="0">
                <a:solidFill>
                  <a:schemeClr val="accent3"/>
                </a:solidFill>
              </a:rPr>
              <a:t> </a:t>
            </a:r>
            <a:r>
              <a:rPr lang="en-US" sz="1800" dirty="0" smtClean="0"/>
              <a:t>are available for both students and parents</a:t>
            </a:r>
          </a:p>
          <a:p>
            <a:r>
              <a:rPr lang="en-US" sz="1800" dirty="0" smtClean="0"/>
              <a:t>No credit check required</a:t>
            </a:r>
          </a:p>
          <a:p>
            <a:r>
              <a:rPr lang="en-US" sz="1800" dirty="0" smtClean="0"/>
              <a:t>Uniform low rates and requirements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91760"/>
            <a:ext cx="8026700" cy="274988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677102" y="1555273"/>
            <a:ext cx="4009697" cy="17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rgbClr val="F79646"/>
                </a:solidFill>
              </a:rPr>
              <a:t>Private student loans </a:t>
            </a:r>
            <a:r>
              <a:rPr lang="en-US" sz="1800" dirty="0" smtClean="0"/>
              <a:t>are borrowed from lending agencies</a:t>
            </a:r>
          </a:p>
          <a:p>
            <a:r>
              <a:rPr lang="en-US" sz="1800" dirty="0" smtClean="0"/>
              <a:t>Credit requirements</a:t>
            </a:r>
          </a:p>
          <a:p>
            <a:r>
              <a:rPr lang="en-US" sz="1800" dirty="0" smtClean="0"/>
              <a:t>Higher interest rates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epayment schedules set by the lenders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262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6220" b="3908"/>
          <a:stretch/>
        </p:blipFill>
        <p:spPr>
          <a:xfrm>
            <a:off x="89439" y="1253727"/>
            <a:ext cx="8907987" cy="5336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79646"/>
                </a:solidFill>
              </a:rPr>
              <a:t>Federal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Student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487" y="3219928"/>
            <a:ext cx="3133604" cy="2809307"/>
          </a:xfrm>
          <a:solidFill>
            <a:schemeClr val="bg1">
              <a:lumMod val="85000"/>
              <a:alpha val="5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Direct-Subsidized: </a:t>
            </a:r>
          </a:p>
          <a:p>
            <a:r>
              <a:rPr lang="en-US" sz="1800" dirty="0" smtClean="0"/>
              <a:t>Only for undergraduates based on financial need</a:t>
            </a:r>
          </a:p>
          <a:p>
            <a:r>
              <a:rPr lang="en-US" sz="1800" dirty="0" smtClean="0"/>
              <a:t>Federal government pays interest while you are in school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0792" y="2307617"/>
            <a:ext cx="2978313" cy="3721618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Direct-Unsubsidized:</a:t>
            </a:r>
          </a:p>
          <a:p>
            <a:r>
              <a:rPr lang="en-US" sz="1800" dirty="0" smtClean="0"/>
              <a:t>Not based on financial need available for both grad and undergrad students</a:t>
            </a:r>
          </a:p>
          <a:p>
            <a:r>
              <a:rPr lang="en-US" sz="1800" dirty="0" smtClean="0"/>
              <a:t>Interest accumulates as soon as funds are disbursed</a:t>
            </a:r>
          </a:p>
          <a:p>
            <a:r>
              <a:rPr lang="en-US" sz="1800" dirty="0" smtClean="0"/>
              <a:t>Higher rate for grad students</a:t>
            </a: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297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572"/>
          <a:stretch/>
        </p:blipFill>
        <p:spPr>
          <a:xfrm>
            <a:off x="4284570" y="1086068"/>
            <a:ext cx="4833165" cy="5118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79646"/>
                </a:solidFill>
              </a:rPr>
              <a:t>Federal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Student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90" y="1680402"/>
            <a:ext cx="4246179" cy="280930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Federal Perkins Loans:</a:t>
            </a:r>
          </a:p>
          <a:p>
            <a:r>
              <a:rPr lang="en-US" sz="1800" dirty="0" smtClean="0"/>
              <a:t>Grads and undergrads with exceptional </a:t>
            </a:r>
            <a:r>
              <a:rPr lang="en-US" sz="1800" b="1" dirty="0" smtClean="0"/>
              <a:t>financial need</a:t>
            </a:r>
          </a:p>
          <a:p>
            <a:r>
              <a:rPr lang="en-US" sz="1800" b="1" dirty="0" smtClean="0"/>
              <a:t>Fixed rate</a:t>
            </a:r>
            <a:r>
              <a:rPr lang="en-US" sz="1800" dirty="0" smtClean="0"/>
              <a:t> of approximately 5% </a:t>
            </a:r>
          </a:p>
          <a:p>
            <a:r>
              <a:rPr lang="en-US" sz="1800" dirty="0" smtClean="0"/>
              <a:t>The school is the lender; </a:t>
            </a:r>
            <a:r>
              <a:rPr lang="en-US" sz="1800" b="1" dirty="0" smtClean="0"/>
              <a:t>payments go to the school</a:t>
            </a:r>
            <a:r>
              <a:rPr lang="en-US" sz="1800" dirty="0" smtClean="0"/>
              <a:t>, or the school's loan servicer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49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79646"/>
                </a:solidFill>
              </a:rPr>
              <a:t>Private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Student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828" y="1772285"/>
            <a:ext cx="3739930" cy="3583529"/>
          </a:xfrm>
          <a:noFill/>
        </p:spPr>
        <p:txBody>
          <a:bodyPr>
            <a:normAutofit/>
          </a:bodyPr>
          <a:lstStyle/>
          <a:p>
            <a:r>
              <a:rPr lang="en-US" sz="1800" dirty="0" smtClean="0"/>
              <a:t>With a </a:t>
            </a:r>
            <a:r>
              <a:rPr lang="en-US" sz="1800" b="1" dirty="0" smtClean="0"/>
              <a:t>private</a:t>
            </a:r>
            <a:r>
              <a:rPr lang="en-US" sz="1800" dirty="0" smtClean="0"/>
              <a:t> bank or other </a:t>
            </a:r>
            <a:r>
              <a:rPr lang="en-US" sz="1800" b="1" dirty="0" smtClean="0"/>
              <a:t>private third party</a:t>
            </a:r>
            <a:r>
              <a:rPr lang="en-US" sz="1800" dirty="0" smtClean="0"/>
              <a:t> lender</a:t>
            </a:r>
          </a:p>
          <a:p>
            <a:r>
              <a:rPr lang="en-US" sz="1800" dirty="0" smtClean="0"/>
              <a:t>Terms/conditions depend on agreement with lender</a:t>
            </a:r>
          </a:p>
          <a:p>
            <a:r>
              <a:rPr lang="en-US" sz="1800" dirty="0" smtClean="0"/>
              <a:t>Generally </a:t>
            </a:r>
            <a:r>
              <a:rPr lang="en-US" sz="1800" b="1" dirty="0" smtClean="0"/>
              <a:t>higher</a:t>
            </a:r>
            <a:r>
              <a:rPr lang="en-US" sz="1800" dirty="0" smtClean="0"/>
              <a:t> interest rates </a:t>
            </a:r>
          </a:p>
          <a:p>
            <a:r>
              <a:rPr lang="en-US" sz="1800" b="1" dirty="0" smtClean="0"/>
              <a:t>Accumulates interest </a:t>
            </a:r>
            <a:r>
              <a:rPr lang="en-US" sz="1800" dirty="0" smtClean="0"/>
              <a:t>as soon as funds are disbursed (while one is still in school)</a:t>
            </a:r>
          </a:p>
          <a:p>
            <a:r>
              <a:rPr lang="en-US" sz="1800" dirty="0" smtClean="0"/>
              <a:t>May need co-signer</a:t>
            </a:r>
          </a:p>
          <a:p>
            <a:r>
              <a:rPr lang="en-US" sz="1800" dirty="0" smtClean="0"/>
              <a:t>Harder to find low fixed rates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033" y="884483"/>
            <a:ext cx="1688662" cy="886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45" y="1938721"/>
            <a:ext cx="812800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58" y="2856624"/>
            <a:ext cx="2344922" cy="1289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033" y="4312705"/>
            <a:ext cx="1993621" cy="451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167" y="5132423"/>
            <a:ext cx="2236514" cy="648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1772285"/>
            <a:ext cx="2810723" cy="29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2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51"/>
          <a:stretch/>
        </p:blipFill>
        <p:spPr>
          <a:xfrm>
            <a:off x="-1" y="236484"/>
            <a:ext cx="9152760" cy="618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0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79646"/>
                </a:solidFill>
              </a:rPr>
              <a:t>Tips </a:t>
            </a:r>
            <a:r>
              <a:rPr lang="en-US" dirty="0" smtClean="0"/>
              <a:t>on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Loan Repayments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483"/>
            <a:ext cx="9152759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89988"/>
            <a:ext cx="9152759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283"/>
            <a:ext cx="5412828" cy="840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0" y="6029235"/>
            <a:ext cx="2977888" cy="560753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Student Loans</a:t>
            </a:r>
            <a:endParaRPr lang="en-US" sz="2200" dirty="0"/>
          </a:p>
        </p:txBody>
      </p:sp>
      <p:sp>
        <p:nvSpPr>
          <p:cNvPr id="12" name="Hexagon 11"/>
          <p:cNvSpPr/>
          <p:nvPr/>
        </p:nvSpPr>
        <p:spPr>
          <a:xfrm>
            <a:off x="3082990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Budgeting</a:t>
            </a:r>
            <a:endParaRPr lang="en-US" sz="2200" dirty="0"/>
          </a:p>
        </p:txBody>
      </p:sp>
      <p:sp>
        <p:nvSpPr>
          <p:cNvPr id="13" name="Hexagon 12"/>
          <p:cNvSpPr/>
          <p:nvPr/>
        </p:nvSpPr>
        <p:spPr>
          <a:xfrm>
            <a:off x="6166112" y="6029235"/>
            <a:ext cx="2977888" cy="56075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Salary  Negotiation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8" y="1465734"/>
            <a:ext cx="3527971" cy="343909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chemeClr val="accent3"/>
                </a:solidFill>
              </a:rPr>
              <a:t>Still in School/Almost Graduation:</a:t>
            </a:r>
          </a:p>
          <a:p>
            <a:r>
              <a:rPr lang="en-US" sz="1700" b="1" dirty="0" smtClean="0"/>
              <a:t>Manage</a:t>
            </a:r>
            <a:r>
              <a:rPr lang="en-US" sz="1700" dirty="0" smtClean="0"/>
              <a:t> your credentials (usernames/passwords) for loans websites</a:t>
            </a:r>
          </a:p>
          <a:p>
            <a:r>
              <a:rPr lang="en-US" sz="1700" b="1" dirty="0" smtClean="0"/>
              <a:t>Consolidate</a:t>
            </a:r>
            <a:r>
              <a:rPr lang="en-US" sz="1700" dirty="0" smtClean="0"/>
              <a:t> all of your loans/rates/amounts on spreadsheet</a:t>
            </a:r>
          </a:p>
          <a:p>
            <a:r>
              <a:rPr lang="en-US" sz="1700" dirty="0" smtClean="0"/>
              <a:t>Confirm when your loans accrue interest</a:t>
            </a:r>
          </a:p>
          <a:p>
            <a:r>
              <a:rPr lang="en-US" sz="1700" dirty="0" smtClean="0"/>
              <a:t>Consider </a:t>
            </a:r>
            <a:r>
              <a:rPr lang="en-US" sz="1700" b="1" dirty="0" smtClean="0"/>
              <a:t>setting up direct deposit </a:t>
            </a:r>
            <a:r>
              <a:rPr lang="en-US" sz="1700" dirty="0" smtClean="0"/>
              <a:t>so you do not miss payments</a:t>
            </a:r>
          </a:p>
          <a:p>
            <a:pPr marL="0" indent="0">
              <a:buNone/>
            </a:pPr>
            <a:endParaRPr lang="en-US" sz="1700" b="1" dirty="0" smtClean="0"/>
          </a:p>
          <a:p>
            <a:endParaRPr lang="en-US" sz="17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85104" y="3468414"/>
            <a:ext cx="3953650" cy="27326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Post Graduation/Long-Term Strategy: </a:t>
            </a:r>
          </a:p>
          <a:p>
            <a:r>
              <a:rPr lang="en-US" sz="1800" b="1" dirty="0" smtClean="0"/>
              <a:t>Consider growth of interest </a:t>
            </a:r>
            <a:r>
              <a:rPr lang="en-US" sz="1800" dirty="0" smtClean="0"/>
              <a:t>on principal when you decide payment plan</a:t>
            </a:r>
          </a:p>
          <a:p>
            <a:r>
              <a:rPr lang="en-US" sz="1800" dirty="0" smtClean="0"/>
              <a:t>Consider your timeline for repayment (account for potential life events)</a:t>
            </a:r>
          </a:p>
          <a:p>
            <a:r>
              <a:rPr lang="en-US" sz="1800" b="1" dirty="0" smtClean="0"/>
              <a:t>Consolidate/refinance </a:t>
            </a:r>
            <a:r>
              <a:rPr lang="en-US" sz="1800" dirty="0" smtClean="0"/>
              <a:t>loans and search for lower rates</a:t>
            </a:r>
          </a:p>
          <a:p>
            <a:r>
              <a:rPr lang="en-US" sz="1800" dirty="0" smtClean="0"/>
              <a:t>Consider </a:t>
            </a:r>
            <a:r>
              <a:rPr lang="en-US" sz="1800" b="1" dirty="0" smtClean="0"/>
              <a:t>setting up direct deposit </a:t>
            </a:r>
            <a:r>
              <a:rPr lang="en-US" sz="1800" dirty="0" smtClean="0"/>
              <a:t>so you will not miss payments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592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846</Words>
  <Application>Microsoft Office PowerPoint</Application>
  <PresentationFormat>On-screen Show (4:3)</PresentationFormat>
  <Paragraphs>184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Financial Literacy</vt:lpstr>
      <vt:lpstr>Agenda</vt:lpstr>
      <vt:lpstr>What are Student Loans?</vt:lpstr>
      <vt:lpstr>What are Student Loans?</vt:lpstr>
      <vt:lpstr>Different Types of Student Loans</vt:lpstr>
      <vt:lpstr>Federal Student Loans</vt:lpstr>
      <vt:lpstr>Federal Student Loans</vt:lpstr>
      <vt:lpstr>Private Student Loans</vt:lpstr>
      <vt:lpstr>Tips on Loan Repayments</vt:lpstr>
      <vt:lpstr>What is Budgeting?</vt:lpstr>
      <vt:lpstr>Tips for Budgeting</vt:lpstr>
      <vt:lpstr>Tips for Budgeting</vt:lpstr>
      <vt:lpstr>Salary Negotiation </vt:lpstr>
      <vt:lpstr>Salary Negotiation </vt:lpstr>
      <vt:lpstr>Before Accepting a Offer</vt:lpstr>
      <vt:lpstr>During the negotiation</vt:lpstr>
      <vt:lpstr>When you shouldn’t negotiate</vt:lpstr>
      <vt:lpstr>YWTF NYC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</dc:title>
  <dc:creator>Irene</dc:creator>
  <cp:lastModifiedBy>Betty Preble</cp:lastModifiedBy>
  <cp:revision>55</cp:revision>
  <dcterms:created xsi:type="dcterms:W3CDTF">2016-04-15T02:08:21Z</dcterms:created>
  <dcterms:modified xsi:type="dcterms:W3CDTF">2016-04-19T17:47:22Z</dcterms:modified>
</cp:coreProperties>
</file>