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6" r:id="rId3"/>
    <p:sldId id="258" r:id="rId4"/>
    <p:sldId id="327" r:id="rId5"/>
    <p:sldId id="330" r:id="rId6"/>
    <p:sldId id="272" r:id="rId7"/>
    <p:sldId id="264" r:id="rId8"/>
    <p:sldId id="265" r:id="rId9"/>
    <p:sldId id="263" r:id="rId10"/>
    <p:sldId id="345" r:id="rId11"/>
    <p:sldId id="346" r:id="rId12"/>
    <p:sldId id="344" r:id="rId13"/>
    <p:sldId id="308" r:id="rId14"/>
    <p:sldId id="325" r:id="rId15"/>
    <p:sldId id="331" r:id="rId16"/>
    <p:sldId id="333" r:id="rId17"/>
    <p:sldId id="335" r:id="rId18"/>
    <p:sldId id="341" r:id="rId19"/>
    <p:sldId id="342" r:id="rId20"/>
    <p:sldId id="340" r:id="rId21"/>
    <p:sldId id="350" r:id="rId22"/>
    <p:sldId id="347" r:id="rId23"/>
    <p:sldId id="328" r:id="rId24"/>
    <p:sldId id="348" r:id="rId25"/>
    <p:sldId id="337" r:id="rId26"/>
    <p:sldId id="338" r:id="rId27"/>
    <p:sldId id="339" r:id="rId28"/>
    <p:sldId id="309" r:id="rId29"/>
    <p:sldId id="278" r:id="rId30"/>
    <p:sldId id="349" r:id="rId31"/>
    <p:sldId id="32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89545" autoAdjust="0"/>
  </p:normalViewPr>
  <p:slideViewPr>
    <p:cSldViewPr snapToGrid="0">
      <p:cViewPr varScale="1">
        <p:scale>
          <a:sx n="86" d="100"/>
          <a:sy n="86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21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B032AA-65E2-412B-946A-CCCE81210E56}" type="datetimeFigureOut">
              <a:rPr lang="en-US"/>
              <a:pPr>
                <a:defRPr/>
              </a:pPr>
              <a:t>8/5/2011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446BB6-4F16-4D70-97B1-EBC5A5A25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BD7B8E-F0B1-428B-ADE8-6C22018235D1}" type="datetimeFigureOut">
              <a:rPr lang="en-US"/>
              <a:pPr>
                <a:defRPr/>
              </a:pPr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DD0C4-1480-45D4-81E2-5875E97D9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A68BA-7D3E-4DE8-88FD-4EE79A27A5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39CB2A0-1B47-47AC-B6D7-20CEDA8B967E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82F01C-7377-4AB2-A67C-645115DA784E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A8495C1-0E3E-48C6-8E9C-532F67BE7A7D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5C7306-95BB-4D99-BFA2-BE166BA9E4DE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05BB363-90A6-409C-95ED-B7C6334E7592}" type="slidenum">
              <a:rPr lang="en-US" sz="1200">
                <a:latin typeface="+mn-lt"/>
              </a:rPr>
              <a:pPr algn="r">
                <a:defRPr/>
              </a:pPr>
              <a:t>17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EBF3479-EBDF-4433-B36F-5E207D7D1690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9D64BC9-AD44-4B65-A8C5-8F13C6D1ED25}" type="slidenum">
              <a:rPr lang="en-US" sz="1200">
                <a:latin typeface="+mn-lt"/>
              </a:rPr>
              <a:pPr algn="r">
                <a:defRPr/>
              </a:pPr>
              <a:t>20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It is up to  you to VET the organizations you select.</a:t>
            </a:r>
          </a:p>
          <a:p>
            <a:r>
              <a:rPr lang="en-US" smtClean="0"/>
              <a:t>i.e. Kingston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C255EA3-A5E4-4CD4-B7C6-E387150DED0F}" type="slidenum">
              <a:rPr lang="en-US" sz="1200">
                <a:latin typeface="+mn-lt"/>
              </a:rPr>
              <a:pPr algn="r">
                <a:defRPr/>
              </a:pPr>
              <a:t>25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Please forward any flyers, programs as they happen.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9AFD612-09EB-4759-9657-97639458B6A2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Become a GI</a:t>
            </a:r>
          </a:p>
          <a:p>
            <a:r>
              <a:rPr lang="en-US" smtClean="0"/>
              <a:t>Get Inspired</a:t>
            </a:r>
          </a:p>
          <a:p>
            <a:r>
              <a:rPr lang="en-US" smtClean="0"/>
              <a:t>	Get Informed</a:t>
            </a:r>
          </a:p>
          <a:p>
            <a:r>
              <a:rPr lang="en-US" smtClean="0"/>
              <a:t>		     Get Involved!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A4EC497-D31A-4279-8034-B57B4A79E4D4}" type="slidenum">
              <a:rPr lang="en-US" sz="1200">
                <a:latin typeface="+mn-lt"/>
              </a:rPr>
              <a:pPr algn="r">
                <a:defRPr/>
              </a:pPr>
              <a:t>29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4C480DE-C5FA-4451-9BFD-0B4D59F5A9FE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xfrm>
            <a:off x="393700" y="4343400"/>
            <a:ext cx="6107113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arenR"/>
            </a:pPr>
            <a:r>
              <a:rPr lang="en-US" sz="1400" smtClean="0"/>
              <a:t>Gendercide – more girls have been killed in the last 50 years because they were girls, than men in all the wars in the 20</a:t>
            </a:r>
            <a:r>
              <a:rPr lang="en-US" sz="1400" baseline="30000" smtClean="0"/>
              <a:t>th</a:t>
            </a:r>
            <a:r>
              <a:rPr lang="en-US" sz="1400" smtClean="0"/>
              <a:t> c.</a:t>
            </a:r>
          </a:p>
          <a:p>
            <a:pPr marL="228600" indent="-228600">
              <a:buFontTx/>
              <a:buAutoNum type="arabicParenR"/>
            </a:pPr>
            <a:endParaRPr lang="en-US" sz="1400" smtClean="0"/>
          </a:p>
          <a:p>
            <a:pPr marL="228600" indent="-228600">
              <a:buFontTx/>
              <a:buAutoNum type="arabicParenR"/>
            </a:pPr>
            <a:r>
              <a:rPr lang="en-US" sz="1400" smtClean="0"/>
              <a:t> Slavery – </a:t>
            </a:r>
          </a:p>
          <a:p>
            <a:pPr marL="228600" indent="-228600">
              <a:buFontTx/>
              <a:buAutoNum type="arabicParenR"/>
            </a:pPr>
            <a:endParaRPr lang="en-US" sz="1400" smtClean="0"/>
          </a:p>
          <a:p>
            <a:pPr marL="228600" indent="-228600">
              <a:buFontTx/>
              <a:buAutoNum type="arabicParenR"/>
            </a:pPr>
            <a:r>
              <a:rPr lang="en-US" sz="1400" smtClean="0"/>
              <a:t>Education – The Girl Effect</a:t>
            </a:r>
          </a:p>
          <a:p>
            <a:pPr marL="228600" indent="-228600">
              <a:buFontTx/>
              <a:buAutoNum type="arabicParenR"/>
            </a:pPr>
            <a:endParaRPr lang="en-US" sz="1400" smtClean="0"/>
          </a:p>
          <a:p>
            <a:pPr marL="228600" indent="-228600">
              <a:buFontTx/>
              <a:buAutoNum type="arabicParenR"/>
            </a:pPr>
            <a:r>
              <a:rPr lang="en-US" sz="1400" smtClean="0"/>
              <a:t>Maternal Health Care – somewhere in the world, a woman dies in childbirth every minute.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/>
              <a:t>Economic Empowerment – China’s meteoric rise was due to women’s economic empowerment – 6 out 10 richest self-made women are Chinese.</a:t>
            </a:r>
          </a:p>
          <a:p>
            <a:pPr marL="228600" indent="-228600">
              <a:buFontTx/>
              <a:buAutoNum type="arabicParenR"/>
            </a:pPr>
            <a:r>
              <a:rPr lang="en-US" sz="1400" smtClean="0"/>
              <a:t>Women’s Rights &amp; Gender Equality</a:t>
            </a:r>
          </a:p>
          <a:p>
            <a:pPr marL="228600" indent="-228600">
              <a:buFontTx/>
              <a:buAutoNum type="arabicParenR"/>
            </a:pPr>
            <a:endParaRPr lang="en-US" sz="1400" smtClean="0"/>
          </a:p>
          <a:p>
            <a:pPr marL="228600" indent="-228600">
              <a:buFontTx/>
              <a:buAutoNum type="arabicParenR"/>
            </a:pPr>
            <a:r>
              <a:rPr lang="en-US" sz="1400" smtClean="0"/>
              <a:t>6 million children die of hunger every year according to CARE.</a:t>
            </a:r>
          </a:p>
          <a:p>
            <a:pPr marL="228600" indent="-228600">
              <a:buFontTx/>
              <a:buAutoNum type="arabicParenR"/>
            </a:pPr>
            <a:endParaRPr lang="en-US" sz="1400" smtClean="0"/>
          </a:p>
          <a:p>
            <a:pPr marL="228600" indent="-228600">
              <a:buFontTx/>
              <a:buAutoNum type="arabicParenR"/>
            </a:pPr>
            <a:endParaRPr lang="en-US" sz="1400" smtClean="0"/>
          </a:p>
          <a:p>
            <a:pPr marL="228600" indent="-228600">
              <a:buFontTx/>
              <a:buAutoNum type="arabicParenR"/>
            </a:pPr>
            <a:endParaRPr lang="en-US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38125CD-98A7-4A9C-BFE0-FE722CC0CD88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EGO Project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D7BCCB-C3FE-40B0-92BB-7DB4485ACDB2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6EFA4D0-165C-418C-8A75-5700E5D7D86A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35A11BE-48DC-4591-94B7-C25947CBC207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BF8C30F-D822-4EBA-A7CF-B92C1F85F46C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C491-A467-4FE8-B264-EA7CD5B8DF0A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0517-37AC-41CD-8EE3-F1FBC6984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4325-D2FF-4430-9B38-706E63619101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6711-0B6C-4110-930A-187B46B5B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520E-1FF7-429B-BA32-E1BA6FDF17A7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3B28-BAEF-4688-9C29-A22ED52D7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F6DE-1B02-4A55-B6D3-05BEB136B882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5153-40A6-4185-A715-3D8258B07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1184-2A05-48DB-A7F7-710AAE5D9FB6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8CC6-EABC-448D-AFCD-B5ED63B09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A4F1-3145-497D-9F26-5D51B089643C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B47D-F89B-444E-822C-2A06B70DD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4C2E-1F65-46D4-86E4-8FF17F678EA6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F833-2299-46D5-9A93-489ACCA2D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81AC-9A51-4B34-9EF5-A9AC329B8A9A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F8F9-56EF-4B45-B2E1-5C35E3CF1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106D-6B0D-47F6-BA1E-7CB8F6F603E2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C723-DB90-401D-BAFE-758A0383D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485B-73B8-4718-8774-69E7DCCC4EBE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5C7E-B767-4043-8AAE-9CF1FCE6B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07B2-7239-4D57-8C11-AA123599CE69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1D48-4BC2-49F1-AA32-85481C635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A299-0E29-49BF-A821-EB24418DF0B9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86F3-8014-44C9-AD08-B7DCC8E01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241D6A-95DC-4821-BD96-ADAA50743CF5}" type="datetimeFigureOut">
              <a:rPr lang="en-US"/>
              <a:pPr>
                <a:defRPr/>
              </a:pPr>
              <a:t>8/5/2011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302EF4-886C-48E9-A15B-DB7398B85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c/cd/FavelaRising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9" Type="http://schemas.openxmlformats.org/officeDocument/2006/relationships/hyperlink" Target="http://www.swwb.org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38" Type="http://schemas.openxmlformats.org/officeDocument/2006/relationships/hyperlink" Target="http://www.fairtraderesource.org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37" Type="http://schemas.openxmlformats.org/officeDocument/2006/relationships/hyperlink" Target="http://www.brac.net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36" Type="http://schemas.openxmlformats.org/officeDocument/2006/relationships/hyperlink" Target="http://www.projecthavehope.org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hyperlink" Target="http://www.lawyerswithoutborders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image" Target="../media/image3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36" Type="http://schemas.openxmlformats.org/officeDocument/2006/relationships/image" Target="../media/image50.jpeg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hyperlink" Target="http://www.projecthavehope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projecthavehop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irlup.org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://www.charitywatch.org/toprated.html" TargetMode="External"/><Relationship Id="rId3" Type="http://schemas.openxmlformats.org/officeDocument/2006/relationships/hyperlink" Target="http://www.charitywatch.org/" TargetMode="External"/><Relationship Id="rId7" Type="http://schemas.openxmlformats.org/officeDocument/2006/relationships/hyperlink" Target="http://www.givewell.org/" TargetMode="Externa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uidestar.org/" TargetMode="External"/><Relationship Id="rId11" Type="http://schemas.openxmlformats.org/officeDocument/2006/relationships/image" Target="../media/image59.png"/><Relationship Id="rId5" Type="http://schemas.openxmlformats.org/officeDocument/2006/relationships/hyperlink" Target="http://www.charitynavigator.org/" TargetMode="External"/><Relationship Id="rId10" Type="http://schemas.openxmlformats.org/officeDocument/2006/relationships/hyperlink" Target="http://www.bbb.org/us/article/bbb-takes-action-23670" TargetMode="External"/><Relationship Id="rId4" Type="http://schemas.openxmlformats.org/officeDocument/2006/relationships/hyperlink" Target="http://www.give.org/" TargetMode="External"/><Relationship Id="rId9" Type="http://schemas.openxmlformats.org/officeDocument/2006/relationships/image" Target="../media/image58.png"/><Relationship Id="rId1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hyperlink" Target="http://www.halftheskymovement.org/get-involv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18" Type="http://schemas.openxmlformats.org/officeDocument/2006/relationships/image" Target="../media/image17.wmf"/><Relationship Id="rId26" Type="http://schemas.openxmlformats.org/officeDocument/2006/relationships/image" Target="../media/image25.wmf"/><Relationship Id="rId3" Type="http://schemas.openxmlformats.org/officeDocument/2006/relationships/image" Target="../media/image2.png"/><Relationship Id="rId21" Type="http://schemas.openxmlformats.org/officeDocument/2006/relationships/image" Target="../media/image20.wmf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wmf"/><Relationship Id="rId20" Type="http://schemas.openxmlformats.org/officeDocument/2006/relationships/image" Target="../media/image19.wmf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wmf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10" Type="http://schemas.openxmlformats.org/officeDocument/2006/relationships/image" Target="../media/image9.png"/><Relationship Id="rId19" Type="http://schemas.openxmlformats.org/officeDocument/2006/relationships/image" Target="../media/image18.wmf"/><Relationship Id="rId31" Type="http://schemas.openxmlformats.org/officeDocument/2006/relationships/image" Target="../media/image30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wmf"/><Relationship Id="rId22" Type="http://schemas.openxmlformats.org/officeDocument/2006/relationships/image" Target="../media/image21.wmf"/><Relationship Id="rId27" Type="http://schemas.openxmlformats.org/officeDocument/2006/relationships/image" Target="../media/image26.wmf"/><Relationship Id="rId30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8150"/>
            <a:ext cx="79629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5" descr="pPBS3-7976401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File:FavelaRis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0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fullsize_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2450" y="0"/>
            <a:ext cx="351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796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7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8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9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0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1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2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3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4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5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6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7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Text Box 37"/>
          <p:cNvSpPr txBox="1">
            <a:spLocks noChangeArrowheads="1"/>
          </p:cNvSpPr>
          <p:nvPr/>
        </p:nvSpPr>
        <p:spPr bwMode="auto">
          <a:xfrm>
            <a:off x="941388" y="792163"/>
            <a:ext cx="7094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Problems &amp; Solutions</a:t>
            </a:r>
          </a:p>
        </p:txBody>
      </p:sp>
      <p:sp>
        <p:nvSpPr>
          <p:cNvPr id="33795" name="Rectangle 39"/>
          <p:cNvSpPr>
            <a:spLocks noGrp="1"/>
          </p:cNvSpPr>
          <p:nvPr>
            <p:ph type="body" idx="1"/>
          </p:nvPr>
        </p:nvSpPr>
        <p:spPr>
          <a:xfrm>
            <a:off x="971550" y="1436688"/>
            <a:ext cx="7239000" cy="45148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US" sz="10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1)Violence Against Women – Lawyers without Borders             	      		   </a:t>
            </a:r>
            <a:r>
              <a:rPr lang="en-US" sz="2400" smtClean="0">
                <a:hlinkClick r:id="rId35"/>
              </a:rPr>
              <a:t>www.lawyerswithoutborders.org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2)Education – Project Have Hope            						</a:t>
            </a:r>
            <a:r>
              <a:rPr lang="en-US" sz="2400" smtClean="0">
                <a:hlinkClick r:id="rId36"/>
              </a:rPr>
              <a:t>www.projecthavehope.org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3)Maternal Health - BRAC	                       </a:t>
            </a:r>
            <a:r>
              <a:rPr lang="en-US" sz="2400" smtClean="0">
                <a:hlinkClick r:id="rId37"/>
              </a:rPr>
              <a:t>www.brac.net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4)Economic Empowerment – Fair Trade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			             </a:t>
            </a:r>
            <a:r>
              <a:rPr lang="en-US" sz="2400" smtClean="0">
                <a:hlinkClick r:id="rId38"/>
              </a:rPr>
              <a:t>www.fairtraderesource.org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5)Human Rights – ATM Card/National ID Card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		                                                </a:t>
            </a:r>
            <a:r>
              <a:rPr lang="en-US" sz="2400" smtClean="0">
                <a:hlinkClick r:id="rId39"/>
              </a:rPr>
              <a:t>www.swwb.org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90588" y="1030288"/>
            <a:ext cx="7315200" cy="3581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35842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5844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1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9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0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5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6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7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8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9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0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1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3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Rectangle 36"/>
          <p:cNvSpPr>
            <a:spLocks noChangeArrowheads="1"/>
          </p:cNvSpPr>
          <p:nvPr/>
        </p:nvSpPr>
        <p:spPr bwMode="auto">
          <a:xfrm>
            <a:off x="949325" y="738188"/>
            <a:ext cx="76676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/>
              <a:t>MSK 2.0 </a:t>
            </a:r>
          </a:p>
          <a:p>
            <a:pPr algn="ctr"/>
            <a:endParaRPr lang="en-US" sz="2000" b="1"/>
          </a:p>
          <a:p>
            <a:pPr>
              <a:buFontTx/>
              <a:buChar char="•"/>
            </a:pPr>
            <a:r>
              <a:rPr lang="en-US" sz="2800"/>
              <a:t>See the movie and host a discussion with possible coalition partners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800"/>
              <a:t>Be inspired to act, plan a program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800"/>
              <a:t>Involve other AAUW branches, districts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800"/>
              <a:t>Utilize state and national AAUW 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800"/>
              <a:t>Forge alliances with other “like – mission”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7894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5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8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2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3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4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5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6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7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8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9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0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1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2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3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4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5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0" name="Text Box 36"/>
          <p:cNvSpPr txBox="1">
            <a:spLocks noChangeArrowheads="1"/>
          </p:cNvSpPr>
          <p:nvPr/>
        </p:nvSpPr>
        <p:spPr bwMode="auto">
          <a:xfrm>
            <a:off x="909638" y="893763"/>
            <a:ext cx="7340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Intra-Branch Coalitions</a:t>
            </a:r>
          </a:p>
          <a:p>
            <a:pPr algn="ctr"/>
            <a:endParaRPr lang="en-US" sz="1600"/>
          </a:p>
          <a:p>
            <a:pPr algn="ctr"/>
            <a:endParaRPr lang="en-US" sz="3200"/>
          </a:p>
        </p:txBody>
      </p:sp>
      <p:sp>
        <p:nvSpPr>
          <p:cNvPr id="37891" name="Rectangle 38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3516313" cy="43513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u="sng" smtClean="0"/>
              <a:t>Action Groups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Community Service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Equity in Education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Public Policy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Tech Savvy Girls</a:t>
            </a:r>
          </a:p>
        </p:txBody>
      </p:sp>
      <p:sp>
        <p:nvSpPr>
          <p:cNvPr id="37892" name="Rectangle 39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u="sng" smtClean="0"/>
              <a:t>Interest Groups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Active Artists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Art Interest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Bridge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Current Issues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Financial Group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Gourmet/Lunch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Literature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Networking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Mahjong</a:t>
            </a:r>
          </a:p>
          <a:p>
            <a:pPr lvl="1" algn="ctr"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Walking Group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</p:txBody>
      </p:sp>
      <p:pic>
        <p:nvPicPr>
          <p:cNvPr id="37893" name="Picture 38" descr="verticalColor_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100638" y="4183063"/>
            <a:ext cx="23002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9939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0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4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6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7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9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0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1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2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3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4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5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6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7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8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9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0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1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2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3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4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5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6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7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8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9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0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Text Box 36"/>
          <p:cNvSpPr txBox="1">
            <a:spLocks noChangeArrowheads="1"/>
          </p:cNvSpPr>
          <p:nvPr/>
        </p:nvSpPr>
        <p:spPr bwMode="auto">
          <a:xfrm>
            <a:off x="909638" y="893763"/>
            <a:ext cx="7340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Community Coalition Partners</a:t>
            </a:r>
          </a:p>
          <a:p>
            <a:pPr algn="ctr"/>
            <a:endParaRPr lang="en-US" sz="1600"/>
          </a:p>
          <a:p>
            <a:pPr algn="ctr"/>
            <a:r>
              <a:rPr lang="en-US" sz="3200"/>
              <a:t>Women’s Groups</a:t>
            </a:r>
          </a:p>
          <a:p>
            <a:pPr algn="ctr"/>
            <a:r>
              <a:rPr lang="en-US" sz="3200"/>
              <a:t>My Sister’s Place</a:t>
            </a:r>
          </a:p>
          <a:p>
            <a:pPr algn="ctr"/>
            <a:r>
              <a:rPr lang="en-US" sz="3200"/>
              <a:t>Girl Scouts</a:t>
            </a:r>
          </a:p>
          <a:p>
            <a:pPr algn="ctr"/>
            <a:r>
              <a:rPr lang="en-US" sz="3200"/>
              <a:t>Schools/Local Colleges</a:t>
            </a:r>
          </a:p>
          <a:p>
            <a:pPr algn="ctr"/>
            <a:r>
              <a:rPr lang="en-US" sz="3200"/>
              <a:t>Individuals</a:t>
            </a:r>
          </a:p>
          <a:p>
            <a:pPr algn="ctr"/>
            <a:r>
              <a:rPr lang="en-US" sz="3200"/>
              <a:t>Service Groups</a:t>
            </a:r>
          </a:p>
          <a:p>
            <a:pPr algn="ctr"/>
            <a:r>
              <a:rPr lang="en-US" sz="3200"/>
              <a:t>Local Agencies</a:t>
            </a:r>
          </a:p>
          <a:p>
            <a:pPr algn="ctr"/>
            <a:r>
              <a:rPr lang="en-US" sz="3200"/>
              <a:t>Local/International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>AAUW NYS   MSK 2.0 </a:t>
            </a:r>
            <a:br>
              <a:rPr lang="en-US" sz="5400" smtClean="0"/>
            </a:br>
            <a:r>
              <a:rPr lang="en-US" sz="5400" smtClean="0"/>
              <a:t>Foc</a:t>
            </a:r>
            <a:r>
              <a:rPr lang="en-US" sz="5400" b="1" u="sng" smtClean="0"/>
              <a:t>us</a:t>
            </a:r>
            <a:r>
              <a:rPr lang="en-US" sz="5400" smtClean="0"/>
              <a:t> On…</a:t>
            </a:r>
          </a:p>
        </p:txBody>
      </p:sp>
      <p:sp>
        <p:nvSpPr>
          <p:cNvPr id="72740" name="Rectangle 36"/>
          <p:cNvSpPr>
            <a:spLocks noGrp="1"/>
          </p:cNvSpPr>
          <p:nvPr>
            <p:ph type="body" idx="1"/>
          </p:nvPr>
        </p:nvSpPr>
        <p:spPr>
          <a:xfrm>
            <a:off x="1235075" y="2568575"/>
            <a:ext cx="7180263" cy="33972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smtClean="0">
                <a:latin typeface="Arial" charset="0"/>
              </a:rPr>
              <a:t>Support a woman's business</a:t>
            </a:r>
            <a:r>
              <a:rPr lang="en-US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16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smtClean="0">
                <a:latin typeface="Arial" charset="0"/>
              </a:rPr>
              <a:t>Keep a girl in school</a:t>
            </a:r>
          </a:p>
          <a:p>
            <a:pPr>
              <a:lnSpc>
                <a:spcPct val="80000"/>
              </a:lnSpc>
            </a:pPr>
            <a:endParaRPr lang="en-US" sz="16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smtClean="0">
                <a:latin typeface="Arial" charset="0"/>
              </a:rPr>
              <a:t>Eradicate obstetric fistula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smtClean="0">
                <a:latin typeface="Arial" charset="0"/>
              </a:rPr>
              <a:t>Make girls smarter</a:t>
            </a:r>
            <a:endParaRPr lang="en-US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grpSp>
        <p:nvGrpSpPr>
          <p:cNvPr id="4198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988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9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0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1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9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1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2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3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5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6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8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9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0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1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2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3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4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5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6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7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8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9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>MSK     Foc</a:t>
            </a:r>
            <a:r>
              <a:rPr lang="en-US" sz="5400" b="1" u="sng" smtClean="0"/>
              <a:t>us</a:t>
            </a:r>
            <a:r>
              <a:rPr lang="en-US" sz="5400" smtClean="0"/>
              <a:t> On…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sz="half" idx="1"/>
          </p:nvPr>
        </p:nvSpPr>
        <p:spPr>
          <a:xfrm>
            <a:off x="865188" y="1873250"/>
            <a:ext cx="3630612" cy="40306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10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Fistula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Fair Trade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Chocolate/Coffee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Women’s Banking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Water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Trafficking</a:t>
            </a:r>
          </a:p>
          <a:p>
            <a:pPr>
              <a:lnSpc>
                <a:spcPct val="80000"/>
              </a:lnSpc>
              <a:defRPr/>
            </a:pPr>
            <a:r>
              <a:rPr lang="en-US" sz="3200" smtClean="0"/>
              <a:t>Child Soldiers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sz="3200" smtClean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44035" name="Rectangle 37"/>
          <p:cNvSpPr>
            <a:spLocks noGrp="1"/>
          </p:cNvSpPr>
          <p:nvPr>
            <p:ph type="body" sz="half" idx="2"/>
          </p:nvPr>
        </p:nvSpPr>
        <p:spPr>
          <a:xfrm>
            <a:off x="4648200" y="2020888"/>
            <a:ext cx="3530600" cy="3795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/>
              <a:t>Uganda</a:t>
            </a:r>
          </a:p>
          <a:p>
            <a:pPr>
              <a:lnSpc>
                <a:spcPct val="80000"/>
              </a:lnSpc>
            </a:pPr>
            <a:r>
              <a:rPr lang="en-US" sz="3200" smtClean="0"/>
              <a:t>Guatemala</a:t>
            </a:r>
          </a:p>
          <a:p>
            <a:pPr>
              <a:lnSpc>
                <a:spcPct val="80000"/>
              </a:lnSpc>
            </a:pPr>
            <a:r>
              <a:rPr lang="en-US" sz="3200" smtClean="0"/>
              <a:t>Literacy</a:t>
            </a:r>
          </a:p>
          <a:p>
            <a:pPr>
              <a:lnSpc>
                <a:spcPct val="80000"/>
              </a:lnSpc>
            </a:pPr>
            <a:r>
              <a:rPr lang="en-US" sz="3200" smtClean="0"/>
              <a:t>Human Rights</a:t>
            </a:r>
          </a:p>
          <a:p>
            <a:pPr>
              <a:lnSpc>
                <a:spcPct val="80000"/>
              </a:lnSpc>
            </a:pPr>
            <a:r>
              <a:rPr lang="en-US" sz="3200" smtClean="0"/>
              <a:t>CEDAW</a:t>
            </a:r>
          </a:p>
          <a:p>
            <a:pPr>
              <a:lnSpc>
                <a:spcPct val="80000"/>
              </a:lnSpc>
            </a:pPr>
            <a:r>
              <a:rPr lang="en-US" sz="3200" smtClean="0"/>
              <a:t>Salt</a:t>
            </a:r>
          </a:p>
          <a:p>
            <a:pPr>
              <a:lnSpc>
                <a:spcPct val="80000"/>
              </a:lnSpc>
            </a:pPr>
            <a:r>
              <a:rPr lang="en-US" sz="3200" smtClean="0"/>
              <a:t>HIV/AIDS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</p:txBody>
      </p:sp>
      <p:grpSp>
        <p:nvGrpSpPr>
          <p:cNvPr id="44036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4037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8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4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6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7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8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9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0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1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2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7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8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2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4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5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6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7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8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6082" name="Rectangle 36"/>
          <p:cNvSpPr>
            <a:spLocks noGrp="1"/>
          </p:cNvSpPr>
          <p:nvPr>
            <p:ph type="body" sz="half" idx="1"/>
          </p:nvPr>
        </p:nvSpPr>
        <p:spPr>
          <a:xfrm>
            <a:off x="933450" y="1625600"/>
            <a:ext cx="3562350" cy="4349750"/>
          </a:xfrm>
        </p:spPr>
        <p:txBody>
          <a:bodyPr/>
          <a:lstStyle/>
          <a:p>
            <a:r>
              <a:rPr lang="en-US" smtClean="0"/>
              <a:t>Raffle – Baskets</a:t>
            </a:r>
          </a:p>
          <a:p>
            <a:r>
              <a:rPr lang="en-US" smtClean="0"/>
              <a:t>Book/CD Sale</a:t>
            </a:r>
          </a:p>
          <a:p>
            <a:r>
              <a:rPr lang="en-US" smtClean="0"/>
              <a:t>Wine &amp; Cheese</a:t>
            </a:r>
          </a:p>
          <a:p>
            <a:r>
              <a:rPr lang="en-US" smtClean="0"/>
              <a:t>Chocolate Tasting</a:t>
            </a:r>
          </a:p>
          <a:p>
            <a:r>
              <a:rPr lang="en-US" smtClean="0"/>
              <a:t>Add 1$ to…</a:t>
            </a:r>
          </a:p>
          <a:p>
            <a:r>
              <a:rPr lang="en-US" smtClean="0"/>
              <a:t>Small Change/Big Change</a:t>
            </a:r>
          </a:p>
          <a:p>
            <a:r>
              <a:rPr lang="en-US" smtClean="0"/>
              <a:t>Fashion Forward</a:t>
            </a:r>
          </a:p>
          <a:p>
            <a:endParaRPr lang="en-US" smtClean="0"/>
          </a:p>
        </p:txBody>
      </p:sp>
      <p:sp>
        <p:nvSpPr>
          <p:cNvPr id="46083" name="Rectangle 37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538538" cy="4362450"/>
          </a:xfrm>
        </p:spPr>
        <p:txBody>
          <a:bodyPr/>
          <a:lstStyle/>
          <a:p>
            <a:r>
              <a:rPr lang="en-US" smtClean="0"/>
              <a:t>Dining for Women</a:t>
            </a:r>
          </a:p>
          <a:p>
            <a:r>
              <a:rPr lang="en-US" smtClean="0"/>
              <a:t>Card/Game Night</a:t>
            </a:r>
          </a:p>
          <a:p>
            <a:r>
              <a:rPr lang="en-US" smtClean="0"/>
              <a:t>Cocktail Party</a:t>
            </a:r>
          </a:p>
          <a:p>
            <a:r>
              <a:rPr lang="en-US" smtClean="0"/>
              <a:t>Bowling for $$$</a:t>
            </a:r>
          </a:p>
          <a:p>
            <a:r>
              <a:rPr lang="en-US" smtClean="0"/>
              <a:t>Flea Market</a:t>
            </a:r>
          </a:p>
          <a:p>
            <a:r>
              <a:rPr lang="en-US" smtClean="0"/>
              <a:t>Tag Sale</a:t>
            </a:r>
          </a:p>
          <a:p>
            <a:r>
              <a:rPr lang="en-US" smtClean="0"/>
              <a:t>Host a Dance/Gala</a:t>
            </a:r>
          </a:p>
          <a:p>
            <a:r>
              <a:rPr lang="en-US" smtClean="0"/>
              <a:t>Luncheon/Tea</a:t>
            </a:r>
          </a:p>
          <a:p>
            <a:endParaRPr lang="en-US" smtClean="0"/>
          </a:p>
        </p:txBody>
      </p:sp>
      <p:grpSp>
        <p:nvGrpSpPr>
          <p:cNvPr id="46084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6086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0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1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2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3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4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5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6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7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8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9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0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1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2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3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4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5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6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7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8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9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0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1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2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3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4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5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6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7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5" name="Text Box 38"/>
          <p:cNvSpPr txBox="1">
            <a:spLocks noChangeArrowheads="1"/>
          </p:cNvSpPr>
          <p:nvPr/>
        </p:nvSpPr>
        <p:spPr bwMode="auto">
          <a:xfrm>
            <a:off x="885825" y="787400"/>
            <a:ext cx="731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Putting the FUN-draising!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7863" y="1030288"/>
            <a:ext cx="7964487" cy="3581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AAUW NYS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MSK 2.0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RAISING THE NEXT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GENERATION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48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4813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8132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3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9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2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5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6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7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8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9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0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1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2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3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4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5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6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7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8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9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0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1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2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3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1" name="Picture 37" descr="verticalColor_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109913" y="954088"/>
            <a:ext cx="2924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8" name="Rectangle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www.thetroublewiththealphabet.com</a:t>
            </a:r>
          </a:p>
        </p:txBody>
      </p:sp>
      <p:pic>
        <p:nvPicPr>
          <p:cNvPr id="50179" name="Picture 4" descr="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book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505075"/>
            <a:ext cx="20002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51jD6xWS9g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1817688"/>
            <a:ext cx="40640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 descr="cw_art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5" y="1781175"/>
            <a:ext cx="42735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863" y="1030288"/>
            <a:ext cx="7964487" cy="3581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My Sister’s Keeper 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“MSK 2.0”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AAUW NYS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2011 - 2012</a:t>
            </a:r>
          </a:p>
        </p:txBody>
      </p:sp>
      <p:grpSp>
        <p:nvGrpSpPr>
          <p:cNvPr id="1741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2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7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8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9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0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1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2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37" descr="verticalColor_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109913" y="954088"/>
            <a:ext cx="2924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74638"/>
            <a:ext cx="8193088" cy="1793875"/>
          </a:xfrm>
        </p:spPr>
        <p:txBody>
          <a:bodyPr>
            <a:noAutofit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Working with Girl Scouts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0454" name="Rectangle 38"/>
          <p:cNvSpPr>
            <a:spLocks noGrp="1"/>
          </p:cNvSpPr>
          <p:nvPr>
            <p:ph type="body" sz="half" idx="1"/>
          </p:nvPr>
        </p:nvSpPr>
        <p:spPr>
          <a:xfrm>
            <a:off x="1171575" y="1624013"/>
            <a:ext cx="3298825" cy="4313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*Choice</a:t>
            </a:r>
          </a:p>
          <a:p>
            <a:pPr>
              <a:buFont typeface="Arial" charset="0"/>
              <a:buNone/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*Creativity</a:t>
            </a:r>
          </a:p>
          <a:p>
            <a:pPr>
              <a:buFont typeface="Arial" charset="0"/>
              <a:buNone/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*Connections</a:t>
            </a:r>
          </a:p>
          <a:p>
            <a:pPr>
              <a:buFont typeface="Arial" charset="0"/>
              <a:buNone/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*Collaborations</a:t>
            </a:r>
          </a:p>
          <a:p>
            <a:pPr>
              <a:buFont typeface="Arial" charset="0"/>
              <a:buNone/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*Celebrations</a:t>
            </a:r>
          </a:p>
        </p:txBody>
      </p:sp>
      <p:sp>
        <p:nvSpPr>
          <p:cNvPr id="51203" name="Rectangle 39"/>
          <p:cNvSpPr>
            <a:spLocks noGrp="1"/>
          </p:cNvSpPr>
          <p:nvPr>
            <p:ph type="body" sz="half" idx="2"/>
          </p:nvPr>
        </p:nvSpPr>
        <p:spPr>
          <a:xfrm>
            <a:off x="4510088" y="1600200"/>
            <a:ext cx="3624262" cy="42005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smtClean="0"/>
              <a:t>     </a:t>
            </a:r>
            <a:r>
              <a:rPr lang="en-US" sz="3200" smtClean="0"/>
              <a:t>Project Have Hope</a:t>
            </a:r>
          </a:p>
        </p:txBody>
      </p:sp>
      <p:grpSp>
        <p:nvGrpSpPr>
          <p:cNvPr id="51204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06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1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4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9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0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1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2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3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4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5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6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7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8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9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0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1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2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3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4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5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6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7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4389438" y="4256088"/>
            <a:ext cx="34972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-39675" tIns="-182505" rIns="-31740" bIns="39675" anchor="ctr">
            <a:spAutoFit/>
          </a:bodyPr>
          <a:lstStyle/>
          <a:p>
            <a:pPr algn="ctr"/>
            <a:r>
              <a:rPr lang="en-US" sz="1800" i="1"/>
              <a:t>  Our </a:t>
            </a:r>
            <a:r>
              <a:rPr lang="en-US" sz="1800" b="1" i="1">
                <a:hlinkClick r:id="rId35"/>
              </a:rPr>
              <a:t>educational program</a:t>
            </a:r>
            <a:r>
              <a:rPr lang="en-US" sz="1800" i="1"/>
              <a:t> guide     for teachers contains useful text, maps, and photos. </a:t>
            </a:r>
          </a:p>
          <a:p>
            <a:pPr algn="ctr"/>
            <a:r>
              <a:rPr lang="en-US" sz="1800" i="1"/>
              <a:t>Feed a family.</a:t>
            </a:r>
          </a:p>
          <a:p>
            <a:pPr algn="ctr"/>
            <a:r>
              <a:rPr lang="en-US" sz="1800" i="1"/>
              <a:t>Educate a child.</a:t>
            </a:r>
          </a:p>
          <a:p>
            <a:pPr algn="ctr"/>
            <a:r>
              <a:rPr lang="en-US" sz="1800" i="1"/>
              <a:t>Empower a village.</a:t>
            </a:r>
            <a:endParaRPr lang="en-US" sz="1800"/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4479925" y="2833688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51241" name="Picture 41" descr="BEADS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986338" y="2124075"/>
            <a:ext cx="2855912" cy="16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			   Project Have Hope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			</a:t>
            </a:r>
            <a:r>
              <a:rPr lang="en-US" sz="2400" smtClean="0">
                <a:hlinkClick r:id="rId2"/>
              </a:rPr>
              <a:t>www.projecthavehope.org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5" name="Picture 5" descr="How Project Have Hope Beads are m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425" y="0"/>
            <a:ext cx="3646488" cy="6858000"/>
          </a:xfrm>
          <a:prstGeom prst="rect">
            <a:avLst/>
          </a:prstGeom>
          <a:noFill/>
        </p:spPr>
      </p:pic>
      <p:pic>
        <p:nvPicPr>
          <p:cNvPr id="71687" name="Picture 7" descr="How Project Have Hope beads are m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63" y="1633538"/>
            <a:ext cx="5748337" cy="1866900"/>
          </a:xfrm>
          <a:prstGeom prst="rect">
            <a:avLst/>
          </a:prstGeom>
          <a:noFill/>
        </p:spPr>
      </p:pic>
      <p:pic>
        <p:nvPicPr>
          <p:cNvPr id="71689" name="Picture 9" descr="How Project Have Hope beads are ma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6775" y="3463925"/>
            <a:ext cx="5737225" cy="1590675"/>
          </a:xfrm>
          <a:prstGeom prst="rect">
            <a:avLst/>
          </a:prstGeom>
          <a:noFill/>
        </p:spPr>
      </p:pic>
      <p:pic>
        <p:nvPicPr>
          <p:cNvPr id="71691" name="Picture 11" descr="How Project Have Hope beads are ma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2963" y="5102225"/>
            <a:ext cx="5761037" cy="175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i="1" smtClean="0">
                <a:solidFill>
                  <a:srgbClr val="C945C3"/>
                </a:solidFill>
              </a:rPr>
              <a:t/>
            </a:r>
            <a:br>
              <a:rPr lang="en-US" sz="5400" i="1" smtClean="0">
                <a:solidFill>
                  <a:srgbClr val="C945C3"/>
                </a:solidFill>
              </a:rPr>
            </a:br>
            <a:r>
              <a:rPr lang="en-US" sz="5400" i="1" smtClean="0">
                <a:solidFill>
                  <a:srgbClr val="C945C3"/>
                </a:solidFill>
              </a:rPr>
              <a:t/>
            </a:r>
            <a:br>
              <a:rPr lang="en-US" sz="5400" i="1" smtClean="0">
                <a:solidFill>
                  <a:srgbClr val="C945C3"/>
                </a:solidFill>
              </a:rPr>
            </a:br>
            <a:r>
              <a:rPr lang="en-US" sz="5400" i="1" smtClean="0">
                <a:solidFill>
                  <a:srgbClr val="C945C3"/>
                </a:solidFill>
              </a:rPr>
              <a:t/>
            </a:r>
            <a:br>
              <a:rPr lang="en-US" sz="5400" i="1" smtClean="0">
                <a:solidFill>
                  <a:srgbClr val="C945C3"/>
                </a:solidFill>
              </a:rPr>
            </a:br>
            <a:r>
              <a:rPr lang="en-US" sz="5400" i="1" smtClean="0">
                <a:solidFill>
                  <a:srgbClr val="C945C3"/>
                </a:solidFill>
              </a:rPr>
              <a:t>“for girls, by girls”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78025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Girl Up, a campaign of the United Nations Foundation, </a:t>
            </a:r>
            <a:r>
              <a:rPr lang="en-US" sz="2400" b="1" smtClean="0"/>
              <a:t>gives American girls</a:t>
            </a:r>
            <a:r>
              <a:rPr lang="en-US" sz="2400" smtClean="0"/>
              <a:t> the opportunity to channel their energy and compassion to raise awareness and funds for programs of the United Nations that help some of the world’s hardest-to-reach adolescent girls.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Through Girl Up’s support, girls have the opportunity to become </a:t>
            </a:r>
            <a:r>
              <a:rPr lang="en-US" sz="2400" b="1" smtClean="0"/>
              <a:t>educated, healthy, safe, counted, and positioned to be the next generation of leaders.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			</a:t>
            </a:r>
            <a:r>
              <a:rPr lang="en-US" sz="4000" smtClean="0">
                <a:solidFill>
                  <a:srgbClr val="C945C3"/>
                </a:solidFill>
                <a:hlinkClick r:id="rId2"/>
              </a:rPr>
              <a:t>www.girlup.org</a:t>
            </a:r>
            <a:endParaRPr lang="en-US" sz="4000" smtClean="0">
              <a:solidFill>
                <a:srgbClr val="C945C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4000" smtClean="0">
              <a:solidFill>
                <a:srgbClr val="C945C3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4000" smtClean="0">
              <a:solidFill>
                <a:srgbClr val="C945C3"/>
              </a:solidFill>
            </a:endParaRPr>
          </a:p>
        </p:txBody>
      </p:sp>
      <p:pic>
        <p:nvPicPr>
          <p:cNvPr id="54275" name="Picture 4" descr="Girl 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325" y="238125"/>
            <a:ext cx="67071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Humanitarian Gift Guide</a:t>
            </a:r>
            <a:br>
              <a:rPr lang="en-US" smtClean="0"/>
            </a:br>
            <a:r>
              <a:rPr lang="en-US" sz="2400" smtClean="0"/>
              <a:t>Nicholas Kristof – NY Times December 2010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223838" y="1420813"/>
            <a:ext cx="8920162" cy="5437187"/>
          </a:xfrm>
        </p:spPr>
        <p:txBody>
          <a:bodyPr/>
          <a:lstStyle/>
          <a:p>
            <a:r>
              <a:rPr lang="en-US" sz="2800" smtClean="0"/>
              <a:t>Arzu (www.ArzuStudioHope.org)</a:t>
            </a:r>
          </a:p>
          <a:p>
            <a:r>
              <a:rPr lang="en-US" sz="2800" smtClean="0"/>
              <a:t>First Book (www.firstbook.org)</a:t>
            </a:r>
          </a:p>
          <a:p>
            <a:r>
              <a:rPr lang="en-US" sz="2800" smtClean="0"/>
              <a:t>Fonkoze (www.fonkoze.org</a:t>
            </a:r>
          </a:p>
          <a:p>
            <a:r>
              <a:rPr lang="en-US" sz="2800" smtClean="0"/>
              <a:t>Partners in Health (www.pih.org)</a:t>
            </a:r>
          </a:p>
          <a:p>
            <a:r>
              <a:rPr lang="en-US" sz="2800" smtClean="0"/>
              <a:t>Panzi Hospital (www.panzifoundation.org)</a:t>
            </a:r>
          </a:p>
          <a:p>
            <a:r>
              <a:rPr lang="en-US" sz="2800" smtClean="0"/>
              <a:t>Campaign for Female Education (www.camfed.org)</a:t>
            </a:r>
          </a:p>
          <a:p>
            <a:r>
              <a:rPr lang="en-US" sz="2800" smtClean="0"/>
              <a:t>Nurse Family Partnership </a:t>
            </a:r>
            <a:r>
              <a:rPr lang="en-US" sz="2400" smtClean="0"/>
              <a:t>(www.nursefamilypartnership.org)</a:t>
            </a:r>
          </a:p>
          <a:p>
            <a:r>
              <a:rPr lang="en-US" sz="2800" smtClean="0"/>
              <a:t>Edna Hospital (www.ednahospital.org)</a:t>
            </a:r>
          </a:p>
          <a:p>
            <a:r>
              <a:rPr lang="en-US" sz="2800" smtClean="0"/>
              <a:t>Somaly Mam Foundation (www.somaly.org)</a:t>
            </a:r>
          </a:p>
        </p:txBody>
      </p:sp>
      <p:pic>
        <p:nvPicPr>
          <p:cNvPr id="55299" name="Picture 8" descr="MC90041246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850" y="1073150"/>
            <a:ext cx="193516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84275"/>
          </a:xfrm>
        </p:spPr>
        <p:txBody>
          <a:bodyPr/>
          <a:lstStyle/>
          <a:p>
            <a:r>
              <a:rPr lang="en-US" smtClean="0"/>
              <a:t>How to Vet a Charity</a:t>
            </a:r>
          </a:p>
        </p:txBody>
      </p:sp>
      <p:sp>
        <p:nvSpPr>
          <p:cNvPr id="56322" name="Rectangle 6"/>
          <p:cNvSpPr>
            <a:spLocks noGrp="1"/>
          </p:cNvSpPr>
          <p:nvPr>
            <p:ph type="body" idx="4294967295"/>
          </p:nvPr>
        </p:nvSpPr>
        <p:spPr>
          <a:xfrm>
            <a:off x="195263" y="1600200"/>
            <a:ext cx="8948737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American Institute of Philanthropy	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>
                <a:hlinkClick r:id="rId3"/>
              </a:rPr>
              <a:t>www.charitywatch.org</a:t>
            </a: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Better Business Bureau Wise Giving Alliance 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>
                <a:hlinkClick r:id="rId4"/>
              </a:rPr>
              <a:t>www.give.org</a:t>
            </a: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Charity Navigator 		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</a:t>
            </a:r>
            <a:r>
              <a:rPr lang="en-US" sz="2400" smtClean="0">
                <a:hlinkClick r:id="rId5"/>
              </a:rPr>
              <a:t>www.charitynavigator.org</a:t>
            </a: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Guide Star			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>
                <a:hlinkClick r:id="rId6"/>
              </a:rPr>
              <a:t>www.guidestar.org</a:t>
            </a: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Give Well 					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smtClean="0"/>
              <a:t> </a:t>
            </a:r>
            <a:r>
              <a:rPr lang="en-US" sz="2400" smtClean="0">
                <a:hlinkClick r:id="rId7"/>
              </a:rPr>
              <a:t>www.givewell.org</a:t>
            </a: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900" smtClean="0"/>
          </a:p>
          <a:p>
            <a:pPr>
              <a:lnSpc>
                <a:spcPct val="80000"/>
              </a:lnSpc>
            </a:pPr>
            <a:endParaRPr lang="en-US" sz="900" smtClean="0"/>
          </a:p>
          <a:p>
            <a:pPr>
              <a:lnSpc>
                <a:spcPct val="80000"/>
              </a:lnSpc>
            </a:pPr>
            <a:endParaRPr lang="en-US" sz="1000" smtClean="0"/>
          </a:p>
          <a:p>
            <a:pPr>
              <a:lnSpc>
                <a:spcPct val="80000"/>
              </a:lnSpc>
            </a:pPr>
            <a:endParaRPr lang="en-US" sz="1000" smtClean="0"/>
          </a:p>
          <a:p>
            <a:pPr>
              <a:lnSpc>
                <a:spcPct val="80000"/>
              </a:lnSpc>
            </a:pPr>
            <a:endParaRPr lang="en-US" sz="700" smtClean="0"/>
          </a:p>
        </p:txBody>
      </p:sp>
      <p:pic>
        <p:nvPicPr>
          <p:cNvPr id="56323" name="Picture 5" descr="size_75x75_charitynavigator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3063" y="2981325"/>
            <a:ext cx="19621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logo-guidestar-230x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2588" y="869950"/>
            <a:ext cx="32067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bbb%20green%20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3" y="203200"/>
            <a:ext cx="185261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9" descr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5675" y="5886450"/>
            <a:ext cx="3794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 descr="Grade_A4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075" y="46038"/>
            <a:ext cx="1828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7863" y="1030288"/>
            <a:ext cx="7964487" cy="3581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AAUW NYS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MSK 2.0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AWARDS 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APPLICATION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480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5837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8372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3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4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5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7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8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9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0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1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2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3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4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5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6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7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8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9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0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1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2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3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4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5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6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7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8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99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00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01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02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03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371" name="Picture 37" descr="verticalColor_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109913" y="954088"/>
            <a:ext cx="2924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                      AAUW NYS MSK Planning Guide</a:t>
            </a:r>
            <a:br>
              <a:rPr lang="en-US" sz="28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1600" smtClean="0"/>
              <a:t>MSK Initiatives – Local/Global	       MSK 1.0 - 2010/11	       MSK 2.0 – 2011/12</a:t>
            </a:r>
          </a:p>
        </p:txBody>
      </p:sp>
      <p:graphicFrame>
        <p:nvGraphicFramePr>
          <p:cNvPr id="56360" name="Group 4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Violence against Women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Gendercide/Human Trafficking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Education for Women and Girls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Economic Empowerment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Maternal Health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Human Rights/ Gender Equality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/>
          <a:lstStyle/>
          <a:p>
            <a:r>
              <a:rPr lang="en-US" sz="2400" smtClean="0"/>
              <a:t>My Sister’s Keeper</a:t>
            </a:r>
            <a:br>
              <a:rPr lang="en-US" sz="2400" smtClean="0"/>
            </a:br>
            <a:r>
              <a:rPr lang="en-US" sz="2400" smtClean="0"/>
              <a:t>Awards Application 2010-2012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>
            <p:ph idx="1"/>
          </p:nvPr>
        </p:nvGraphicFramePr>
        <p:xfrm>
          <a:off x="457200" y="1119188"/>
          <a:ext cx="8229600" cy="50069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5034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Describe Year 1 of your branch’s MSK Project.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What were your goals and outcomes? 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What was the level of branch participation?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What partnerships were created?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How did the greater community respond to your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project?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Describe Year 2 of your branch’s MSK Project.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What were your goals and outcomes? 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What was the level of branch participation?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What partnerships were created? 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How did the greater community respond to this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project?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348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What did for Foc</a:t>
                      </a:r>
                      <a:r>
                        <a:rPr kumimoji="0" lang="en-US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On in MSK 2.0?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What have you learned from your MSK project? 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What is/was the impact on your branch and the larger community?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Has MSK resulted in any sustainable programs 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projects within your branch?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What are your plans for MSK 3.0 in 2013?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book_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85750"/>
            <a:ext cx="18145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sz="4800" smtClean="0"/>
              <a:t>    “WIIFM”	</a:t>
            </a:r>
            <a:br>
              <a:rPr lang="en-US" sz="4800" smtClean="0"/>
            </a:br>
            <a:r>
              <a:rPr lang="en-US" sz="4800" smtClean="0"/>
              <a:t>     What’s in it for me?</a:t>
            </a:r>
          </a:p>
        </p:txBody>
      </p:sp>
      <p:sp>
        <p:nvSpPr>
          <p:cNvPr id="63491" name="Rectangle 4"/>
          <p:cNvSpPr>
            <a:spLocks noGrp="1"/>
          </p:cNvSpPr>
          <p:nvPr>
            <p:ph type="body" idx="4294967295"/>
          </p:nvPr>
        </p:nvSpPr>
        <p:spPr>
          <a:xfrm>
            <a:off x="171450" y="1773238"/>
            <a:ext cx="8972550" cy="5084762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Learn &amp; Grow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Enrich Your Life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Pride &amp; Satisfaction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Good for your Family/Community/Country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Joy of a Shared Experience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Part of the Solution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“Living the Mission”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en-US" sz="3600" smtClean="0"/>
              <a:t>Lead by Example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5188" y="693738"/>
            <a:ext cx="7315200" cy="5243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Become a</a:t>
            </a:r>
            <a:r>
              <a:rPr lang="en-US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US" sz="72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GI!</a:t>
            </a:r>
            <a:r>
              <a:rPr lang="en-US" sz="6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66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6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et </a:t>
            </a:r>
            <a:r>
              <a:rPr lang="en-US" sz="6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nspired</a:t>
            </a:r>
            <a:b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r>
              <a:rPr lang="en-US" sz="6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et </a:t>
            </a:r>
            <a:r>
              <a:rPr lang="en-US" sz="6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nformed</a:t>
            </a:r>
            <a:b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et </a:t>
            </a:r>
            <a:r>
              <a:rPr lang="en-US" sz="6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</a:t>
            </a:r>
            <a:r>
              <a:rPr lang="en-US" sz="6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nvolved</a:t>
            </a:r>
          </a:p>
        </p:txBody>
      </p:sp>
      <p:grpSp>
        <p:nvGrpSpPr>
          <p:cNvPr id="65538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5539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0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1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2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3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4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5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6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7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8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9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0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1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2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3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4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5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6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7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8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9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0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1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2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3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4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5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6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7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8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9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70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459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8" name="Rectangle 37"/>
          <p:cNvSpPr>
            <a:spLocks noChangeArrowheads="1"/>
          </p:cNvSpPr>
          <p:nvPr/>
        </p:nvSpPr>
        <p:spPr bwMode="auto">
          <a:xfrm>
            <a:off x="1068388" y="628650"/>
            <a:ext cx="71501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000" i="1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000" i="1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I am my sister’s keeper.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We are in this together.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Not to win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Not to compete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Not to conquer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But to educate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To nurture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i="1"/>
              <a:t>To  help.</a:t>
            </a: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i="1"/>
              <a:t>We are each other’s keeper.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i="1"/>
              <a:t>Let us celebrate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i="1"/>
              <a:t>The power within us all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i="1"/>
              <a:t>To make the difference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i="1"/>
              <a:t>To change the world!</a:t>
            </a: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000"/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400"/>
              <a:t>				                                                       Dr. Natasha Josefowitz </a:t>
            </a: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 smtClean="0"/>
              <a:t>Let us celebrate the power within us all </a:t>
            </a:r>
            <a:br>
              <a:rPr lang="en-US" sz="4000" b="1" smtClean="0"/>
            </a:br>
            <a:r>
              <a:rPr lang="en-US" sz="4000" b="1" smtClean="0"/>
              <a:t>to make a difference to change the world!</a:t>
            </a:r>
          </a:p>
        </p:txBody>
      </p:sp>
      <p:pic>
        <p:nvPicPr>
          <p:cNvPr id="67586" name="Picture 4" descr="book_clu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697038"/>
            <a:ext cx="6084887" cy="44275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8150"/>
            <a:ext cx="79629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2152650"/>
            <a:ext cx="9144000" cy="4705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smtClean="0"/>
              <a:t>   </a:t>
            </a:r>
            <a:r>
              <a:rPr lang="en-US" sz="3600" smtClean="0">
                <a:hlinkClick r:id="rId2"/>
              </a:rPr>
              <a:t>www.halftheskymovement.org/get-involved</a:t>
            </a:r>
            <a:endParaRPr lang="en-US" sz="3600" smtClean="0"/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Help her live.     Help her learn.     Help her earn.</a:t>
            </a:r>
          </a:p>
        </p:txBody>
      </p:sp>
      <p:pic>
        <p:nvPicPr>
          <p:cNvPr id="21507" name="Picture 4" descr="halfthesky-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13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2913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help_h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0100" y="4267200"/>
            <a:ext cx="21621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elp_h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3" y="4298950"/>
            <a:ext cx="20256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help_her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6388" y="4283075"/>
            <a:ext cx="1968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90588" y="1030288"/>
            <a:ext cx="7315200" cy="35814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</a:t>
            </a: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My Sister’s Keeper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    1.0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 *LEARN MORE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 *CONNECT MORE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 *DO MORE</a:t>
            </a:r>
          </a:p>
        </p:txBody>
      </p:sp>
      <p:grpSp>
        <p:nvGrpSpPr>
          <p:cNvPr id="2253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1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2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7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2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4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5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6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7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8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9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0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1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book_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285750"/>
            <a:ext cx="19859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/>
            </a:r>
            <a:br>
              <a:rPr lang="en-US" sz="4800" smtClean="0"/>
            </a:br>
            <a:r>
              <a:rPr lang="en-US" sz="4800" b="1" smtClean="0"/>
              <a:t>The Issues</a:t>
            </a:r>
          </a:p>
        </p:txBody>
      </p:sp>
      <p:sp>
        <p:nvSpPr>
          <p:cNvPr id="24579" name="Rectangle 4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8594725" cy="5257800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en-US" sz="2800" smtClean="0"/>
          </a:p>
          <a:p>
            <a:pPr marL="609600" indent="-609600">
              <a:buFont typeface="Arial" charset="0"/>
              <a:buAutoNum type="arabicPeriod"/>
            </a:pPr>
            <a:r>
              <a:rPr lang="en-US" sz="2800" b="1" smtClean="0"/>
              <a:t>Violence Against Woman</a:t>
            </a:r>
            <a:r>
              <a:rPr lang="en-US" sz="2800" smtClean="0"/>
              <a:t> </a:t>
            </a:r>
          </a:p>
          <a:p>
            <a:pPr marL="609600" indent="-609600">
              <a:buFont typeface="Arial" charset="0"/>
              <a:buNone/>
            </a:pPr>
            <a:r>
              <a:rPr lang="en-US" sz="2800" smtClean="0"/>
              <a:t>	Gendercide – Gynocide - Femicide/Human Trafficking</a:t>
            </a:r>
          </a:p>
          <a:p>
            <a:pPr marL="609600" indent="-609600">
              <a:buFont typeface="Arial" charset="0"/>
              <a:buNone/>
            </a:pPr>
            <a:endParaRPr lang="en-US" sz="2000" smtClean="0"/>
          </a:p>
          <a:p>
            <a:pPr marL="609600" indent="-609600">
              <a:buFont typeface="Arial" charset="0"/>
              <a:buNone/>
            </a:pPr>
            <a:r>
              <a:rPr lang="en-US" sz="2800" b="1" smtClean="0"/>
              <a:t>2.</a:t>
            </a:r>
            <a:r>
              <a:rPr lang="en-US" sz="2800" smtClean="0"/>
              <a:t>   </a:t>
            </a:r>
            <a:r>
              <a:rPr lang="en-US" sz="2800" b="1" smtClean="0"/>
              <a:t>Education</a:t>
            </a:r>
          </a:p>
          <a:p>
            <a:pPr marL="609600" indent="-609600">
              <a:buFont typeface="Arial" charset="0"/>
              <a:buNone/>
            </a:pPr>
            <a:endParaRPr lang="en-US" sz="2000" b="1" smtClean="0"/>
          </a:p>
          <a:p>
            <a:pPr marL="609600" indent="-609600">
              <a:buFont typeface="Arial" charset="0"/>
              <a:buNone/>
            </a:pPr>
            <a:r>
              <a:rPr lang="en-US" sz="2800" b="1" smtClean="0"/>
              <a:t>3.</a:t>
            </a:r>
            <a:r>
              <a:rPr lang="en-US" sz="2800" smtClean="0"/>
              <a:t>  </a:t>
            </a:r>
            <a:r>
              <a:rPr lang="en-US" sz="2800" b="1" smtClean="0"/>
              <a:t>Maternal Health Care &amp; Reproductive Rights</a:t>
            </a:r>
          </a:p>
          <a:p>
            <a:pPr marL="609600" indent="-609600">
              <a:buFont typeface="Arial" charset="0"/>
              <a:buNone/>
            </a:pPr>
            <a:endParaRPr lang="en-US" sz="2000" smtClean="0"/>
          </a:p>
          <a:p>
            <a:pPr marL="609600" indent="-609600">
              <a:buFont typeface="Arial" charset="0"/>
              <a:buNone/>
            </a:pPr>
            <a:r>
              <a:rPr lang="en-US" sz="2800" b="1" smtClean="0"/>
              <a:t>4.</a:t>
            </a:r>
            <a:r>
              <a:rPr lang="en-US" sz="2800" smtClean="0"/>
              <a:t>  </a:t>
            </a:r>
            <a:r>
              <a:rPr lang="en-US" sz="2800" b="1" smtClean="0"/>
              <a:t>Economic Empowerment</a:t>
            </a:r>
          </a:p>
          <a:p>
            <a:pPr marL="609600" indent="-609600">
              <a:buFont typeface="Arial" charset="0"/>
              <a:buNone/>
            </a:pPr>
            <a:endParaRPr lang="en-US" sz="2000" smtClean="0"/>
          </a:p>
          <a:p>
            <a:pPr marL="609600" indent="-609600">
              <a:buFont typeface="Arial" charset="0"/>
              <a:buNone/>
            </a:pPr>
            <a:r>
              <a:rPr lang="en-US" sz="2800" b="1" smtClean="0"/>
              <a:t>5.</a:t>
            </a:r>
            <a:r>
              <a:rPr lang="en-US" sz="2800" smtClean="0"/>
              <a:t>  </a:t>
            </a:r>
            <a:r>
              <a:rPr lang="en-US" sz="2800" b="1" smtClean="0"/>
              <a:t>Women’s Rights &amp; Gender Equality</a:t>
            </a:r>
          </a:p>
        </p:txBody>
      </p:sp>
      <p:pic>
        <p:nvPicPr>
          <p:cNvPr id="24580" name="Picture 7" descr="57397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850" y="255588"/>
            <a:ext cx="183356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575" y="3314700"/>
            <a:ext cx="48688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77888" y="981075"/>
            <a:ext cx="7659687" cy="35814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</a:t>
            </a: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My Sister’s Keeper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		   2.0</a:t>
            </a:r>
            <a:b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*</a:t>
            </a: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TAKING IT TO THE 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	NEXT LEVEL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*ASKING THE TOUGH</a:t>
            </a:r>
            <a:b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		QUESTIONS</a:t>
            </a:r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n-US" sz="5400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6626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627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8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6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8675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4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3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7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8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9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0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1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2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3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4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" name="Rectangle 38"/>
          <p:cNvSpPr>
            <a:spLocks noChangeArrowheads="1"/>
          </p:cNvSpPr>
          <p:nvPr/>
        </p:nvSpPr>
        <p:spPr bwMode="auto">
          <a:xfrm>
            <a:off x="914400" y="765175"/>
            <a:ext cx="73596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Taking It to the Next Level.</a:t>
            </a:r>
          </a:p>
          <a:p>
            <a:pPr algn="ctr"/>
            <a:endParaRPr lang="en-US" sz="2000"/>
          </a:p>
          <a:p>
            <a:pPr algn="ctr"/>
            <a:r>
              <a:rPr lang="en-US" sz="2400"/>
              <a:t>Utilize past learning, encourage new alliances </a:t>
            </a:r>
          </a:p>
          <a:p>
            <a:pPr algn="ctr"/>
            <a:r>
              <a:rPr lang="en-US" sz="2400"/>
              <a:t>within AAUW and your community, then </a:t>
            </a:r>
          </a:p>
          <a:p>
            <a:pPr algn="ctr"/>
            <a:r>
              <a:rPr lang="en-US" sz="2400" b="1"/>
              <a:t>ask the tough questions</a:t>
            </a:r>
            <a:r>
              <a:rPr lang="en-US" sz="2400"/>
              <a:t>:</a:t>
            </a:r>
          </a:p>
          <a:p>
            <a:pPr algn="ctr"/>
            <a:endParaRPr lang="en-US" sz="1800"/>
          </a:p>
          <a:p>
            <a:pPr>
              <a:buFontTx/>
              <a:buChar char="•"/>
            </a:pPr>
            <a:r>
              <a:rPr lang="en-US" sz="2200"/>
              <a:t>Who really benefits from this project/work?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200"/>
              <a:t>Is it </a:t>
            </a:r>
            <a:r>
              <a:rPr lang="en-US" sz="2200" b="1" u="sng"/>
              <a:t>sustainable</a:t>
            </a:r>
            <a:r>
              <a:rPr lang="en-US" sz="2200"/>
              <a:t>, will it endure beyond the initial step?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200"/>
              <a:t>What other organizations/NGOs are doing this work?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200"/>
              <a:t>What can I/we do? </a:t>
            </a:r>
          </a:p>
          <a:p>
            <a:endParaRPr lang="en-US" sz="2000"/>
          </a:p>
          <a:p>
            <a:pPr>
              <a:buFontTx/>
              <a:buChar char="•"/>
            </a:pPr>
            <a:r>
              <a:rPr lang="en-US" sz="2200"/>
              <a:t>How can “fair trade” become part of my lifestyle?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8"/>
          <p:cNvSpPr>
            <a:spLocks noGrp="1"/>
          </p:cNvSpPr>
          <p:nvPr>
            <p:ph type="title" idx="4294967295"/>
          </p:nvPr>
        </p:nvSpPr>
        <p:spPr>
          <a:xfrm>
            <a:off x="998538" y="1089025"/>
            <a:ext cx="7677150" cy="866775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22" name="Rectangle 39"/>
          <p:cNvSpPr>
            <a:spLocks noGrp="1"/>
          </p:cNvSpPr>
          <p:nvPr>
            <p:ph type="body" idx="4294967295"/>
          </p:nvPr>
        </p:nvSpPr>
        <p:spPr>
          <a:xfrm>
            <a:off x="1033463" y="1760538"/>
            <a:ext cx="7164387" cy="4276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Branch wide viewing and discussion of one of three films: Favela Rising, The Shape of Water, or The New Recruits.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mtClean="0"/>
              <a:t>Each film will encourage discussion and entice current and new members to develop or strengthen programming that will make AAUW NYS a beacon for women’s rights, education and equality. </a:t>
            </a:r>
          </a:p>
        </p:txBody>
      </p:sp>
      <p:grpSp>
        <p:nvGrpSpPr>
          <p:cNvPr id="3072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25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6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7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8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0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2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3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4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5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7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1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2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3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4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5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6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4" name="Text Box 40"/>
          <p:cNvSpPr txBox="1">
            <a:spLocks noChangeArrowheads="1"/>
          </p:cNvSpPr>
          <p:nvPr/>
        </p:nvSpPr>
        <p:spPr bwMode="auto">
          <a:xfrm>
            <a:off x="923925" y="825500"/>
            <a:ext cx="72691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On-screen Show (4:3)</PresentationFormat>
  <Paragraphs>302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   My Sister’s Keeper  “MSK 2.0” AAUW NYS  2011 - 2012</vt:lpstr>
      <vt:lpstr>Slide 3</vt:lpstr>
      <vt:lpstr>Slide 4</vt:lpstr>
      <vt:lpstr>      My Sister’s Keeper                1.0   *LEARN MORE   *CONNECT MORE   *DO MORE</vt:lpstr>
      <vt:lpstr> The Issues</vt:lpstr>
      <vt:lpstr>     My Sister’s Keeper       2.0   *TAKING IT TO THE    NEXT LEVEL   *ASKING THE TOUGH   QUESTIONS  </vt:lpstr>
      <vt:lpstr>Slide 8</vt:lpstr>
      <vt:lpstr>     </vt:lpstr>
      <vt:lpstr>Slide 10</vt:lpstr>
      <vt:lpstr>Slide 11</vt:lpstr>
      <vt:lpstr>      </vt:lpstr>
      <vt:lpstr>Slide 13</vt:lpstr>
      <vt:lpstr>Slide 14</vt:lpstr>
      <vt:lpstr>  AAUW NYS   MSK 2.0  Focus On…</vt:lpstr>
      <vt:lpstr> MSK     Focus On…</vt:lpstr>
      <vt:lpstr>      </vt:lpstr>
      <vt:lpstr>    AAUW NYS MSK 2.0  RAISING THE NEXT GENERATION </vt:lpstr>
      <vt:lpstr>Slide 19</vt:lpstr>
      <vt:lpstr> Working with Girl Scouts </vt:lpstr>
      <vt:lpstr>      Project Have Hope    www.projecthavehope.org </vt:lpstr>
      <vt:lpstr>   “for girls, by girls”</vt:lpstr>
      <vt:lpstr>Humanitarian Gift Guide Nicholas Kristof – NY Times December 2010</vt:lpstr>
      <vt:lpstr>How to Vet a Charity</vt:lpstr>
      <vt:lpstr>    AAUW NYS MSK 2.0  AWARDS  APPLICATION </vt:lpstr>
      <vt:lpstr>                      AAUW NYS MSK Planning Guide  MSK Initiatives – Local/Global        MSK 1.0 - 2010/11        MSK 2.0 – 2011/12</vt:lpstr>
      <vt:lpstr>My Sister’s Keeper Awards Application 2010-2012</vt:lpstr>
      <vt:lpstr>    “WIIFM”       What’s in it for me?</vt:lpstr>
      <vt:lpstr>Become a GI! Get Inspired   Get Informed  Get Involved</vt:lpstr>
      <vt:lpstr>Let us celebrate the power within us all  to make a difference to change the world!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Template</dc:title>
  <dc:creator/>
  <cp:lastModifiedBy/>
  <cp:revision>52</cp:revision>
  <dcterms:modified xsi:type="dcterms:W3CDTF">2011-08-05T17:21:03Z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TC300065889990</vt:lpwstr>
  </property>
</Properties>
</file>