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9" r:id="rId4"/>
    <p:sldId id="260" r:id="rId5"/>
    <p:sldId id="272" r:id="rId6"/>
    <p:sldId id="281" r:id="rId7"/>
    <p:sldId id="261" r:id="rId8"/>
    <p:sldId id="262" r:id="rId9"/>
    <p:sldId id="263" r:id="rId10"/>
    <p:sldId id="264" r:id="rId11"/>
    <p:sldId id="274" r:id="rId12"/>
    <p:sldId id="275" r:id="rId13"/>
    <p:sldId id="266" r:id="rId14"/>
    <p:sldId id="267" r:id="rId15"/>
    <p:sldId id="268" r:id="rId16"/>
    <p:sldId id="269" r:id="rId17"/>
    <p:sldId id="270" r:id="rId18"/>
    <p:sldId id="271" r:id="rId19"/>
    <p:sldId id="288" r:id="rId20"/>
    <p:sldId id="284" r:id="rId21"/>
    <p:sldId id="285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99"/>
    <a:srgbClr val="3366FF"/>
    <a:srgbClr val="FFCC00"/>
    <a:srgbClr val="FF3300"/>
    <a:srgbClr val="0000FF"/>
    <a:srgbClr val="FF9933"/>
    <a:srgbClr val="45C17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CDE6-4844-4055-AF95-48FADBEDBC48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8C30-E264-4DC1-930D-727A126B30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981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CDE6-4844-4055-AF95-48FADBEDBC48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8C30-E264-4DC1-930D-727A126B30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028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CDE6-4844-4055-AF95-48FADBEDBC48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8C30-E264-4DC1-930D-727A126B30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443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CDE6-4844-4055-AF95-48FADBEDBC48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8C30-E264-4DC1-930D-727A126B30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4521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CDE6-4844-4055-AF95-48FADBEDBC48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8C30-E264-4DC1-930D-727A126B30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657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CDE6-4844-4055-AF95-48FADBEDBC48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8C30-E264-4DC1-930D-727A126B30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501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CDE6-4844-4055-AF95-48FADBEDBC48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8C30-E264-4DC1-930D-727A126B30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173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CDE6-4844-4055-AF95-48FADBEDBC48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8C30-E264-4DC1-930D-727A126B30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039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CDE6-4844-4055-AF95-48FADBEDBC48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8C30-E264-4DC1-930D-727A126B30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029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CDE6-4844-4055-AF95-48FADBEDBC48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8C30-E264-4DC1-930D-727A126B30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821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CDE6-4844-4055-AF95-48FADBEDBC48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8C30-E264-4DC1-930D-727A126B30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7227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5CDE6-4844-4055-AF95-48FADBEDBC48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E8C30-E264-4DC1-930D-727A126B30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708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hyperlink" Target="http://www.aauw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aauw.org/2011/10/19/sistermentors-building-the-dream-for-15-year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/imgres?imgurl=http://www.aauwcaonline.org/wp-content/uploads/2012/04/Henley-229x300.png&amp;imgrefurl=http://www.aauwcaonline.org/2010/01/&amp;docid=pazcFedfqGg3jM&amp;tbnid=qFUQzCXS9lxqFM:&amp;w=229&amp;h=300&amp;ei=eEbVVMzgIsGngwSR0IKYBw&amp;ved=undefined&amp;iact=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20574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i="1" dirty="0" smtClean="0">
                <a:latin typeface="Berlin Sans FB Demi" panose="020E0802020502020306" pitchFamily="34" charset="0"/>
              </a:rPr>
              <a:t/>
            </a:r>
            <a:br>
              <a:rPr lang="en-US" sz="5400" i="1" dirty="0" smtClean="0">
                <a:latin typeface="Berlin Sans FB Demi" panose="020E0802020502020306" pitchFamily="34" charset="0"/>
              </a:rPr>
            </a:br>
            <a:r>
              <a:rPr lang="en-US" sz="5400" i="1" dirty="0" smtClean="0">
                <a:latin typeface="Berlin Sans FB Demi" panose="020E0802020502020306" pitchFamily="34" charset="0"/>
              </a:rPr>
              <a:t>ONE AAUW </a:t>
            </a:r>
            <a:br>
              <a:rPr lang="en-US" sz="5400" i="1" dirty="0" smtClean="0">
                <a:latin typeface="Berlin Sans FB Demi" panose="020E0802020502020306" pitchFamily="34" charset="0"/>
              </a:rPr>
            </a:br>
            <a:r>
              <a:rPr lang="en-US" sz="5400" i="1" dirty="0" smtClean="0">
                <a:latin typeface="Berlin Sans FB Demi" panose="020E0802020502020306" pitchFamily="34" charset="0"/>
              </a:rPr>
              <a:t>ONE MISSION</a:t>
            </a:r>
            <a:br>
              <a:rPr lang="en-US" sz="5400" i="1" dirty="0" smtClean="0">
                <a:latin typeface="Berlin Sans FB Demi" panose="020E0802020502020306" pitchFamily="34" charset="0"/>
              </a:rPr>
            </a:br>
            <a:r>
              <a:rPr lang="en-US" sz="5400" i="1" dirty="0" smtClean="0">
                <a:latin typeface="Berlin Sans FB Demi" panose="020E0802020502020306" pitchFamily="34" charset="0"/>
              </a:rPr>
              <a:t>ONE FUND</a:t>
            </a:r>
            <a:br>
              <a:rPr lang="en-US" sz="5400" i="1" dirty="0" smtClean="0">
                <a:latin typeface="Berlin Sans FB Demi" panose="020E0802020502020306" pitchFamily="34" charset="0"/>
              </a:rPr>
            </a:br>
            <a:endParaRPr lang="en-US" sz="5400" i="1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sz="8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sz="11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PROGRAMS AND </a:t>
            </a:r>
            <a:r>
              <a:rPr lang="en-US" sz="112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INITIATIVES </a:t>
            </a:r>
          </a:p>
          <a:p>
            <a:r>
              <a:rPr lang="en-US" sz="112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THE AAUW FUND SUPPORTS</a:t>
            </a:r>
            <a:endParaRPr lang="en-US" sz="112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r"/>
            <a:r>
              <a:rPr lang="en-US" sz="9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algn="r"/>
            <a:r>
              <a:rPr lang="en-US" sz="9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created by</a:t>
            </a:r>
          </a:p>
          <a:p>
            <a:pPr algn="r"/>
            <a:r>
              <a:rPr lang="en-US" sz="9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Nancy Mion, NYS Development VP</a:t>
            </a:r>
            <a:endParaRPr lang="en-US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C:\Users\owner\AppData\Local\Temp\Temp1_AAUW-Logo-Files.zip\Color\AAUW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95" y="228600"/>
            <a:ext cx="2518410" cy="1077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6924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i="1" dirty="0" smtClean="0">
                <a:effectLst/>
                <a:latin typeface="Berlin Sans FB Demi" panose="020E0802020502020306" pitchFamily="34" charset="0"/>
                <a:ea typeface="Calibri"/>
                <a:cs typeface="Times New Roman"/>
              </a:rPr>
              <a:t>LAF LEGAL CASE SUPPORT</a:t>
            </a:r>
            <a:endParaRPr lang="en-US" sz="4800" i="1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effectLst/>
                <a:latin typeface="Comic Sans MS"/>
                <a:ea typeface="Calibri"/>
                <a:cs typeface="Times New Roman"/>
              </a:rPr>
              <a:t> Adopts cases in the workplace and </a:t>
            </a:r>
            <a:r>
              <a:rPr lang="en-US" dirty="0" smtClean="0">
                <a:latin typeface="Comic Sans MS"/>
                <a:ea typeface="Calibri"/>
                <a:cs typeface="Times New Roman"/>
              </a:rPr>
              <a:t>education</a:t>
            </a:r>
            <a:r>
              <a:rPr lang="en-US" dirty="0" smtClean="0">
                <a:effectLst/>
                <a:latin typeface="Comic Sans MS"/>
                <a:ea typeface="Calibri"/>
                <a:cs typeface="Times New Roman"/>
              </a:rPr>
              <a:t> that have the potential to protect all women. 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800" b="1" i="1" dirty="0" smtClean="0"/>
              <a:t>   </a:t>
            </a:r>
            <a:r>
              <a:rPr lang="en-US" sz="2800" b="1" i="1" dirty="0" err="1" smtClean="0"/>
              <a:t>Rizo</a:t>
            </a:r>
            <a:r>
              <a:rPr lang="en-US" sz="2800" b="1" i="1" dirty="0" smtClean="0"/>
              <a:t> </a:t>
            </a:r>
            <a:r>
              <a:rPr lang="en-US" sz="2800" b="1" i="1" dirty="0"/>
              <a:t>v. </a:t>
            </a:r>
            <a:r>
              <a:rPr lang="en-US" sz="2800" b="1" i="1" dirty="0" smtClean="0"/>
              <a:t>Fresno </a:t>
            </a:r>
            <a:r>
              <a:rPr lang="en-US" sz="2800" b="1" i="1" dirty="0"/>
              <a:t>County </a:t>
            </a:r>
            <a:endParaRPr lang="en-US" sz="2800" b="1" i="1" dirty="0" smtClean="0"/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b="1" i="1" dirty="0"/>
              <a:t>	</a:t>
            </a:r>
            <a:r>
              <a:rPr lang="en-US" sz="2800" b="1" i="1" dirty="0" smtClean="0"/>
              <a:t>	Office </a:t>
            </a:r>
            <a:r>
              <a:rPr lang="en-US" sz="2800" b="1" i="1" dirty="0"/>
              <a:t>of </a:t>
            </a:r>
            <a:r>
              <a:rPr lang="en-US" sz="2800" b="1" i="1" dirty="0" smtClean="0"/>
              <a:t>Education</a:t>
            </a:r>
          </a:p>
          <a:p>
            <a:pPr marL="1143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800" b="1" i="1" dirty="0"/>
              <a:t>Susan </a:t>
            </a:r>
            <a:r>
              <a:rPr lang="en-US" sz="2800" b="1" i="1" dirty="0" err="1"/>
              <a:t>Burhans</a:t>
            </a:r>
            <a:r>
              <a:rPr lang="en-US" sz="2800" b="1" i="1" dirty="0"/>
              <a:t> v Yale </a:t>
            </a:r>
            <a:r>
              <a:rPr lang="en-US" sz="2800" b="1" i="1" dirty="0" smtClean="0"/>
              <a:t>University</a:t>
            </a:r>
          </a:p>
          <a:p>
            <a:pPr marL="1143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800" b="1" i="1" dirty="0" err="1"/>
              <a:t>Moshak</a:t>
            </a:r>
            <a:r>
              <a:rPr lang="en-US" sz="2800" b="1" i="1" dirty="0"/>
              <a:t>, Mason and Schlosser </a:t>
            </a:r>
            <a:r>
              <a:rPr lang="en-US" sz="2800" b="1" i="1" dirty="0" smtClean="0"/>
              <a:t>v.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b="1" i="1" dirty="0" smtClean="0"/>
              <a:t>                      University </a:t>
            </a:r>
            <a:r>
              <a:rPr lang="en-US" sz="2800" b="1" i="1" dirty="0"/>
              <a:t>of </a:t>
            </a:r>
            <a:r>
              <a:rPr lang="en-US" sz="2800" b="1" i="1" dirty="0" smtClean="0"/>
              <a:t>Tennessee</a:t>
            </a:r>
            <a:endParaRPr lang="en-US" sz="2800" dirty="0">
              <a:effectLst/>
              <a:latin typeface="Comic Sans MS"/>
              <a:ea typeface="Calibri"/>
              <a:cs typeface="Times New Roman"/>
            </a:endParaRPr>
          </a:p>
        </p:txBody>
      </p:sp>
      <p:pic>
        <p:nvPicPr>
          <p:cNvPr id="4" name="Picture 3" descr="Aileen Rizo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43200"/>
            <a:ext cx="2130425" cy="11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6" y="5105400"/>
            <a:ext cx="14382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73075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Berlin Sans FB Demi" panose="020E0802020502020306" pitchFamily="34" charset="0"/>
              </a:rPr>
              <a:t> </a:t>
            </a:r>
            <a:endParaRPr lang="en-US" sz="7200" dirty="0">
              <a:latin typeface="Berlin Sans FB Demi" panose="020E0802020502020306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000" b="1" dirty="0">
                <a:latin typeface="Berlin Sans FB Demi" panose="020E0802020502020306" pitchFamily="34" charset="0"/>
              </a:rPr>
              <a:t>National Conference for College Women Student </a:t>
            </a:r>
            <a:r>
              <a:rPr lang="en-US" sz="4000" b="1" dirty="0" smtClean="0">
                <a:latin typeface="Berlin Sans FB Demi" panose="020E0802020502020306" pitchFamily="34" charset="0"/>
              </a:rPr>
              <a:t>Leaders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 </a:t>
            </a:r>
            <a:endParaRPr lang="en-US" sz="4000" b="1" dirty="0">
              <a:latin typeface="Berlin Sans FB Demi" panose="020E0802020502020306" pitchFamily="34" charset="0"/>
            </a:endParaRPr>
          </a:p>
          <a:p>
            <a:pPr algn="ctr"/>
            <a:endParaRPr lang="en-US" sz="4000" b="1" dirty="0">
              <a:latin typeface="Berlin Sans FB Demi" panose="020E0802020502020306" pitchFamily="34" charset="0"/>
            </a:endParaRPr>
          </a:p>
          <a:p>
            <a:pPr algn="ctr"/>
            <a:endParaRPr lang="en-US" sz="4000" b="1" dirty="0" smtClean="0">
              <a:latin typeface="Berlin Sans FB Demi" panose="020E0802020502020306" pitchFamily="34" charset="0"/>
            </a:endParaRPr>
          </a:p>
          <a:p>
            <a:pPr algn="ctr"/>
            <a:endParaRPr lang="en-US" sz="4000" b="1" dirty="0">
              <a:latin typeface="Berlin Sans FB Demi" panose="020E0802020502020306" pitchFamily="34" charset="0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Prepares </a:t>
            </a: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a</a:t>
            </a:r>
            <a:r>
              <a:rPr lang="en-US" sz="24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ttendees </a:t>
            </a: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to be campus and community </a:t>
            </a:r>
            <a:r>
              <a:rPr lang="en-US" sz="24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leader </a:t>
            </a:r>
            <a:r>
              <a:rPr lang="en-US" sz="2400" dirty="0" smtClean="0"/>
              <a:t>AAUW </a:t>
            </a:r>
            <a:r>
              <a:rPr lang="en-US" sz="2400" dirty="0"/>
              <a:t>first hosted </a:t>
            </a:r>
            <a:r>
              <a:rPr lang="en-US" sz="2400" dirty="0" smtClean="0"/>
              <a:t>NCCWSL</a:t>
            </a:r>
            <a:r>
              <a:rPr lang="en-US" sz="2400" dirty="0"/>
              <a:t>, 2002; AAUW acquired NCCWSL, 2016. 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400" b="1" dirty="0" smtClean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400" b="1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4400" b="1" dirty="0">
              <a:latin typeface="Berlin Sans FB Demi" panose="020E0802020502020306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7998"/>
            <a:ext cx="5022850" cy="177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2550"/>
            <a:ext cx="22193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65588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i="1" dirty="0" smtClean="0">
                <a:latin typeface="Berlin Sans FB Demi" panose="020E0802020502020306" pitchFamily="34" charset="0"/>
              </a:rPr>
              <a:t>PUBLIC POLICY</a:t>
            </a:r>
            <a:endParaRPr lang="en-US" sz="7200" i="1" dirty="0">
              <a:latin typeface="Berlin Sans FB Demi" panose="020E0802020502020306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300" b="1" dirty="0" smtClean="0">
                <a:latin typeface="Comic Sans MS"/>
                <a:ea typeface="Calibri"/>
                <a:cs typeface="MuseoSansRounded-500"/>
              </a:rPr>
              <a:t> </a:t>
            </a:r>
            <a:r>
              <a:rPr lang="en-US" sz="3800" b="1" dirty="0" smtClean="0">
                <a:latin typeface="Comic Sans MS"/>
                <a:ea typeface="Calibri"/>
                <a:cs typeface="MuseoSansRounded-500"/>
              </a:rPr>
              <a:t>Public </a:t>
            </a:r>
            <a:r>
              <a:rPr lang="en-US" sz="3800" b="1" dirty="0">
                <a:latin typeface="Comic Sans MS"/>
                <a:ea typeface="Calibri"/>
                <a:cs typeface="MuseoSansRounded-500"/>
              </a:rPr>
              <a:t>Policy </a:t>
            </a:r>
            <a:r>
              <a:rPr lang="en-US" sz="3800" b="1" dirty="0" smtClean="0">
                <a:latin typeface="Comic Sans MS"/>
                <a:ea typeface="Calibri"/>
                <a:cs typeface="MuseoSansRounded-500"/>
              </a:rPr>
              <a:t>Program is approved by the Membership </a:t>
            </a:r>
            <a:r>
              <a:rPr lang="en-US" sz="3800" b="1" dirty="0" smtClean="0">
                <a:latin typeface="Comic Sans MS"/>
                <a:ea typeface="Calibri"/>
                <a:cs typeface="MuseoSansRounded-500"/>
              </a:rPr>
              <a:t>biennially</a:t>
            </a:r>
            <a:r>
              <a:rPr lang="en-US" sz="3800" b="1" dirty="0" smtClean="0">
                <a:latin typeface="Comic Sans MS"/>
                <a:ea typeface="Calibri"/>
                <a:cs typeface="MuseoSansRounded-500"/>
              </a:rPr>
              <a:t>.</a:t>
            </a:r>
          </a:p>
          <a:p>
            <a:r>
              <a:rPr lang="en-US" sz="3800" b="1" dirty="0" smtClean="0">
                <a:latin typeface="Comic Sans MS"/>
                <a:ea typeface="Calibri"/>
                <a:cs typeface="MuseoSansRounded-500"/>
              </a:rPr>
              <a:t> AAUW members lobby on all levels</a:t>
            </a:r>
          </a:p>
          <a:p>
            <a:endParaRPr lang="en-US" b="1" dirty="0" smtClean="0">
              <a:latin typeface="Comic Sans MS"/>
              <a:ea typeface="Calibri"/>
              <a:cs typeface="MuseoSansRounded-500"/>
            </a:endParaRPr>
          </a:p>
          <a:p>
            <a:endParaRPr lang="en-US" b="1" dirty="0">
              <a:latin typeface="Comic Sans MS"/>
              <a:ea typeface="Calibri"/>
              <a:cs typeface="MuseoSansRounded-500"/>
            </a:endParaRPr>
          </a:p>
          <a:p>
            <a:endParaRPr lang="en-US" b="1" dirty="0" smtClean="0">
              <a:latin typeface="Comic Sans MS"/>
              <a:ea typeface="Calibri"/>
              <a:cs typeface="MuseoSansRounded-500"/>
            </a:endParaRPr>
          </a:p>
          <a:p>
            <a:r>
              <a:rPr lang="en-US" sz="3600" b="1" dirty="0" smtClean="0">
                <a:latin typeface="Comic Sans MS"/>
                <a:ea typeface="Calibri"/>
                <a:cs typeface="MuseoSansRounded-500"/>
              </a:rPr>
              <a:t>Weekly e-newsletter that highlights AAUW related issues and what action we can take</a:t>
            </a:r>
          </a:p>
          <a:p>
            <a:r>
              <a:rPr lang="en-US" sz="3600" b="1" i="1" dirty="0" smtClean="0">
                <a:latin typeface="Comic Sans MS"/>
                <a:ea typeface="Calibri"/>
                <a:cs typeface="MuseoSansRounded-500"/>
              </a:rPr>
              <a:t>Two-Minute Activist </a:t>
            </a:r>
            <a:r>
              <a:rPr lang="en-US" sz="3600" b="1" dirty="0" smtClean="0">
                <a:latin typeface="Comic Sans MS"/>
                <a:ea typeface="Calibri"/>
                <a:cs typeface="MuseoSansRounded-500"/>
              </a:rPr>
              <a:t>makes it easy for members voices heard in Congress  </a:t>
            </a:r>
          </a:p>
          <a:p>
            <a:endParaRPr lang="en-US" dirty="0"/>
          </a:p>
        </p:txBody>
      </p:sp>
      <p:pic>
        <p:nvPicPr>
          <p:cNvPr id="6" name="Picture 5" descr="http://images.capwiz.com/aauw/images/washington_update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4491355" cy="99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53242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  <a:latin typeface="Comic Sans MS"/>
                <a:ea typeface="Calibri"/>
                <a:cs typeface="Times New Roman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endParaRPr lang="en-US" dirty="0" smtClean="0">
              <a:effectLst/>
              <a:latin typeface="Comic Sans MS"/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effectLst/>
              <a:latin typeface="Comic Sans MS"/>
              <a:ea typeface="Calibri"/>
              <a:cs typeface="Times New Roman"/>
            </a:endParaRPr>
          </a:p>
          <a:p>
            <a:r>
              <a:rPr lang="en-US" dirty="0" smtClean="0">
                <a:latin typeface="Comic Sans MS"/>
                <a:ea typeface="Calibri"/>
                <a:cs typeface="Times New Roman"/>
              </a:rPr>
              <a:t>Students from campuses nationwide</a:t>
            </a:r>
          </a:p>
          <a:p>
            <a:pPr lvl="1"/>
            <a:r>
              <a:rPr lang="en-US" dirty="0" smtClean="0">
                <a:effectLst/>
                <a:latin typeface="Comic Sans MS"/>
                <a:ea typeface="Calibri"/>
                <a:cs typeface="Times New Roman"/>
              </a:rPr>
              <a:t> </a:t>
            </a:r>
            <a:r>
              <a:rPr lang="en-US" dirty="0">
                <a:latin typeface="Comic Sans MS"/>
                <a:ea typeface="Calibri"/>
                <a:cs typeface="Times New Roman"/>
              </a:rPr>
              <a:t>A</a:t>
            </a:r>
            <a:r>
              <a:rPr lang="en-US" dirty="0" smtClean="0">
                <a:effectLst/>
                <a:latin typeface="Comic Sans MS"/>
                <a:ea typeface="Calibri"/>
                <a:cs typeface="Times New Roman"/>
              </a:rPr>
              <a:t>dvise AAUW staff about college      students’ needs </a:t>
            </a:r>
          </a:p>
          <a:p>
            <a:pPr lvl="1"/>
            <a:r>
              <a:rPr lang="en-US" dirty="0" smtClean="0">
                <a:effectLst/>
                <a:latin typeface="Comic Sans MS"/>
                <a:ea typeface="Calibri"/>
                <a:cs typeface="Times New Roman"/>
              </a:rPr>
              <a:t> Lead on-campus gender equality projects</a:t>
            </a:r>
          </a:p>
          <a:p>
            <a:pPr lvl="1"/>
            <a:r>
              <a:rPr lang="en-US" dirty="0" smtClean="0">
                <a:effectLst/>
                <a:latin typeface="Comic Sans MS"/>
                <a:ea typeface="Calibri"/>
                <a:cs typeface="Times New Roman"/>
              </a:rPr>
              <a:t> Help plan NCCWSL</a:t>
            </a:r>
          </a:p>
          <a:p>
            <a:r>
              <a:rPr lang="en-US" dirty="0">
                <a:latin typeface="Comic Sans MS" panose="030F0702030302020204" pitchFamily="66" charset="0"/>
              </a:rPr>
              <a:t>F</a:t>
            </a:r>
            <a:r>
              <a:rPr lang="en-US" dirty="0" smtClean="0">
                <a:latin typeface="Comic Sans MS" panose="030F0702030302020204" pitchFamily="66" charset="0"/>
              </a:rPr>
              <a:t>ounded </a:t>
            </a:r>
            <a:r>
              <a:rPr lang="en-US" dirty="0">
                <a:latin typeface="Comic Sans MS" panose="030F0702030302020204" pitchFamily="66" charset="0"/>
              </a:rPr>
              <a:t>2002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2775724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06525"/>
            <a:ext cx="2286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64324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C1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  <a:latin typeface="Comic Sans MS"/>
                <a:ea typeface="Calibri"/>
                <a:cs typeface="Times New Roman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7731"/>
            <a:ext cx="8229600" cy="3878432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Comic Sans MS"/>
                <a:ea typeface="Calibri"/>
                <a:cs typeface="Times New Roman"/>
              </a:rPr>
              <a:t> </a:t>
            </a:r>
            <a:endParaRPr lang="en-US" dirty="0">
              <a:effectLst/>
              <a:latin typeface="Comic Sans MS"/>
              <a:ea typeface="Calibri"/>
              <a:cs typeface="Times New Roman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253" y="3124200"/>
            <a:ext cx="3422947" cy="342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2514600"/>
            <a:ext cx="8382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ea typeface="Calibri"/>
                <a:cs typeface="Times New Roman"/>
              </a:rPr>
              <a:t>Prepares college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alibri"/>
                <a:cs typeface="Times New Roman"/>
              </a:rPr>
              <a:t>women to enter the job market with the confidence, knowledge, and skills they need to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ea typeface="Calibri"/>
                <a:cs typeface="Times New Roman"/>
              </a:rPr>
              <a:t>negotiate</a:t>
            </a: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ea typeface="Calibri"/>
                <a:cs typeface="Times New Roman"/>
              </a:rPr>
              <a:t>salaries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alibri"/>
                <a:cs typeface="Times New Roman"/>
              </a:rPr>
              <a:t>and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ea typeface="Calibri"/>
                <a:cs typeface="Times New Roman"/>
              </a:rPr>
              <a:t>benefits</a:t>
            </a:r>
          </a:p>
          <a:p>
            <a:endParaRPr lang="en-US" sz="2400" b="1" dirty="0">
              <a:solidFill>
                <a:schemeClr val="accent1">
                  <a:lumMod val="50000"/>
                </a:schemeClr>
              </a:solidFill>
              <a:latin typeface="Comic Sans MS"/>
              <a:cs typeface="Times New Roman"/>
            </a:endParaRP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Began in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2005</a:t>
            </a: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by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the Wage Project; 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acquired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by AAUW in 2014.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025"/>
            <a:ext cx="26574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06531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>
                <a:effectLst/>
                <a:latin typeface="Comic Sans MS"/>
                <a:ea typeface="Calibri"/>
                <a:cs typeface="Times New Roman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904999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 smtClean="0">
              <a:effectLst/>
              <a:latin typeface="Comic Sans MS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 smtClean="0">
                <a:solidFill>
                  <a:schemeClr val="bg1"/>
                </a:solidFill>
                <a:latin typeface="Comic Sans MS"/>
                <a:ea typeface="Calibri"/>
                <a:cs typeface="Times New Roman"/>
              </a:rPr>
              <a:t>One day hands on STEM Conference for 6-9</a:t>
            </a:r>
            <a:r>
              <a:rPr lang="en-US" sz="3600" b="1" baseline="30000" dirty="0" smtClean="0">
                <a:solidFill>
                  <a:schemeClr val="bg1"/>
                </a:solidFill>
                <a:latin typeface="Comic Sans MS"/>
                <a:ea typeface="Calibri"/>
                <a:cs typeface="Times New Roman"/>
              </a:rPr>
              <a:t>th</a:t>
            </a:r>
            <a:r>
              <a:rPr lang="en-US" sz="3600" b="1" dirty="0" smtClean="0">
                <a:solidFill>
                  <a:schemeClr val="bg1"/>
                </a:solidFill>
                <a:latin typeface="Comic Sans MS"/>
                <a:ea typeface="Calibri"/>
                <a:cs typeface="Times New Roman"/>
              </a:rPr>
              <a:t> grade girls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 smtClean="0">
                <a:solidFill>
                  <a:schemeClr val="bg1"/>
                </a:solidFill>
                <a:latin typeface="Comic Sans MS"/>
                <a:ea typeface="Calibri"/>
                <a:cs typeface="Times New Roman"/>
              </a:rPr>
              <a:t>Parents learn about STEM education and careers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b="1" dirty="0" smtClean="0">
              <a:solidFill>
                <a:schemeClr val="bg1"/>
              </a:solidFill>
              <a:effectLst/>
              <a:latin typeface="Comic Sans MS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b="1" dirty="0" smtClean="0">
              <a:solidFill>
                <a:schemeClr val="bg1"/>
              </a:solidFill>
              <a:effectLst/>
              <a:latin typeface="Comic Sans MS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800" b="1" dirty="0" smtClean="0">
              <a:solidFill>
                <a:schemeClr val="bg1"/>
              </a:solidFill>
              <a:latin typeface="Comic Sans MS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800" b="1" dirty="0" smtClean="0">
              <a:solidFill>
                <a:schemeClr val="bg1"/>
              </a:solidFill>
              <a:latin typeface="Comic Sans MS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solidFill>
                  <a:schemeClr val="bg1"/>
                </a:solidFill>
                <a:latin typeface="Comic Sans MS"/>
                <a:ea typeface="Calibri"/>
                <a:cs typeface="Times New Roman"/>
              </a:rPr>
              <a:t>Started by the Buffalo Branch in</a:t>
            </a:r>
            <a:r>
              <a:rPr lang="en-US" b="1" dirty="0">
                <a:solidFill>
                  <a:schemeClr val="bg1"/>
                </a:solidFill>
                <a:latin typeface="Comic Sans MS"/>
                <a:ea typeface="Calibri"/>
                <a:cs typeface="Times New Roman"/>
              </a:rPr>
              <a:t> in 2006; Pilot program began nationally in 2016 with 22 sit</a:t>
            </a:r>
            <a:r>
              <a:rPr lang="en-US" sz="3100" b="1" dirty="0">
                <a:solidFill>
                  <a:schemeClr val="bg1"/>
                </a:solidFill>
                <a:latin typeface="Comic Sans MS"/>
                <a:ea typeface="Calibri"/>
                <a:cs typeface="Times New Roman"/>
              </a:rPr>
              <a:t>es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800" dirty="0">
              <a:effectLst/>
              <a:latin typeface="Comic Sans MS"/>
              <a:ea typeface="Calibri"/>
              <a:cs typeface="Times New Roman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1578"/>
            <a:ext cx="6968672" cy="146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3260272" cy="173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079464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Comic Sans MS"/>
                <a:ea typeface="Calibri"/>
                <a:cs typeface="Times New Roman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 smtClean="0">
              <a:effectLst/>
              <a:latin typeface="Comic Sans MS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solidFill>
                  <a:srgbClr val="FFFF99"/>
                </a:solidFill>
                <a:effectLst/>
                <a:latin typeface="Comic Sans MS"/>
                <a:ea typeface="Calibri"/>
                <a:cs typeface="Times New Roman"/>
              </a:rPr>
              <a:t>Weeklong STEM camps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solidFill>
                  <a:srgbClr val="FFFF99"/>
                </a:solidFill>
                <a:latin typeface="Comic Sans MS"/>
                <a:ea typeface="Calibri"/>
                <a:cs typeface="Times New Roman"/>
              </a:rPr>
              <a:t>Designed for </a:t>
            </a:r>
            <a:r>
              <a:rPr lang="en-US" b="1" dirty="0" smtClean="0">
                <a:solidFill>
                  <a:srgbClr val="FFFF99"/>
                </a:solidFill>
                <a:effectLst/>
                <a:latin typeface="Comic Sans MS"/>
                <a:ea typeface="Calibri"/>
                <a:cs typeface="Times New Roman"/>
              </a:rPr>
              <a:t>Junior High girls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solidFill>
                  <a:srgbClr val="FFFF99"/>
                </a:solidFill>
                <a:latin typeface="Comic Sans MS"/>
                <a:ea typeface="Calibri"/>
                <a:cs typeface="Times New Roman"/>
              </a:rPr>
              <a:t>Purpose is to encourage involvement in</a:t>
            </a:r>
            <a:r>
              <a:rPr lang="en-US" b="1" dirty="0" smtClean="0">
                <a:solidFill>
                  <a:srgbClr val="FFFF99"/>
                </a:solidFill>
                <a:effectLst/>
                <a:latin typeface="Comic Sans MS"/>
                <a:ea typeface="Calibri"/>
                <a:cs typeface="Times New Roman"/>
              </a:rPr>
              <a:t>	STEM in high school, college, and beyond. </a:t>
            </a:r>
          </a:p>
          <a:p>
            <a:r>
              <a:rPr lang="en-US" sz="3600" b="1" i="1" dirty="0" smtClean="0">
                <a:solidFill>
                  <a:srgbClr val="FFFF00"/>
                </a:solidFill>
              </a:rPr>
              <a:t>Great </a:t>
            </a:r>
            <a:r>
              <a:rPr lang="en-US" sz="3600" b="1" i="1" dirty="0">
                <a:solidFill>
                  <a:srgbClr val="FFFF00"/>
                </a:solidFill>
              </a:rPr>
              <a:t>Video </a:t>
            </a:r>
            <a:r>
              <a:rPr lang="en-US" sz="3600" b="1" i="1" dirty="0" smtClean="0">
                <a:solidFill>
                  <a:srgbClr val="FFFF00"/>
                </a:solidFill>
              </a:rPr>
              <a:t>at https</a:t>
            </a:r>
            <a:r>
              <a:rPr lang="en-US" sz="3600" b="1" i="1" dirty="0">
                <a:solidFill>
                  <a:srgbClr val="FFFF00"/>
                </a:solidFill>
              </a:rPr>
              <a:t>://youtu.be/ldHrqdn290M </a:t>
            </a:r>
            <a:endParaRPr lang="en-US" sz="3600" b="1" i="1" dirty="0" smtClean="0">
              <a:solidFill>
                <a:srgbClr val="FFFF00"/>
              </a:solidFill>
            </a:endParaRPr>
          </a:p>
          <a:p>
            <a:r>
              <a:rPr lang="en-US" sz="3600" b="1" dirty="0">
                <a:solidFill>
                  <a:srgbClr val="FFFF99"/>
                </a:solidFill>
              </a:rPr>
              <a:t>Started in California in 1998 from an AAUW Community Action Grant; expanded nationally in </a:t>
            </a:r>
            <a:r>
              <a:rPr lang="en-US" sz="3600" b="1" dirty="0" smtClean="0">
                <a:solidFill>
                  <a:srgbClr val="FFFF99"/>
                </a:solidFill>
              </a:rPr>
              <a:t>2012.  </a:t>
            </a:r>
            <a:endParaRPr lang="en-US" sz="3600" b="1" dirty="0">
              <a:solidFill>
                <a:srgbClr val="FFFF99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383" y="228599"/>
            <a:ext cx="4262817" cy="160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87637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C1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Comic Sans MS"/>
                <a:ea typeface="Calibri"/>
                <a:cs typeface="Times New Roman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524000"/>
            <a:ext cx="8229600" cy="4525963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 smtClean="0">
              <a:latin typeface="Comic Sans MS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smtClean="0">
                <a:effectLst/>
                <a:latin typeface="Comic Sans MS"/>
                <a:ea typeface="Calibri"/>
                <a:cs typeface="Times New Roman"/>
              </a:rPr>
              <a:t>Working women </a:t>
            </a:r>
            <a:r>
              <a:rPr lang="en-US" b="1" dirty="0" smtClean="0">
                <a:effectLst/>
                <a:latin typeface="Comic Sans MS"/>
                <a:ea typeface="Calibri"/>
                <a:cs typeface="Times New Roman"/>
              </a:rPr>
              <a:t>learn </a:t>
            </a:r>
            <a:r>
              <a:rPr lang="en-US" b="1" dirty="0" smtClean="0">
                <a:effectLst/>
                <a:latin typeface="Comic Sans MS"/>
                <a:ea typeface="Calibri"/>
                <a:cs typeface="Times New Roman"/>
              </a:rPr>
              <a:t>how to evaluate, negotiate, and convey their worth  confidently in the job market.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400" b="1" dirty="0" smtClean="0">
              <a:latin typeface="Comic Sans MS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 smtClean="0">
                <a:latin typeface="Comic Sans MS"/>
                <a:ea typeface="Calibri"/>
                <a:cs typeface="Times New Roman"/>
              </a:rPr>
              <a:t>85,000 women in Boston will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>
                <a:latin typeface="Comic Sans MS"/>
                <a:ea typeface="Calibri"/>
                <a:cs typeface="Times New Roman"/>
              </a:rPr>
              <a:t>p</a:t>
            </a:r>
            <a:r>
              <a:rPr lang="en-US" sz="2400" b="1" dirty="0" smtClean="0">
                <a:effectLst/>
                <a:latin typeface="Comic Sans MS"/>
                <a:ea typeface="Calibri"/>
                <a:cs typeface="Times New Roman"/>
              </a:rPr>
              <a:t>articipate in these workshops</a:t>
            </a:r>
          </a:p>
          <a:p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5738"/>
            <a:ext cx="26574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48112"/>
            <a:ext cx="28575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67601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Comic Sans MS"/>
                <a:ea typeface="Calibri"/>
                <a:cs typeface="Times New Roman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>
              <a:latin typeface="Comic Sans MS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ffectLst/>
                <a:latin typeface="Comic Sans MS"/>
                <a:ea typeface="Calibri"/>
                <a:cs typeface="Times New Roman"/>
              </a:rPr>
              <a:t>This AAUW-affiliated entity is geared toward younger women fighting for social justice.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latin typeface="Comic Sans MS"/>
                <a:ea typeface="Calibri"/>
                <a:cs typeface="Times New Roman"/>
              </a:rPr>
              <a:t>Launched </a:t>
            </a:r>
            <a:r>
              <a:rPr lang="en-US" b="1" dirty="0">
                <a:latin typeface="Comic Sans MS"/>
                <a:ea typeface="Calibri"/>
                <a:cs typeface="Times New Roman"/>
              </a:rPr>
              <a:t>in Jan 2005; AAUW acquired in 2013 </a:t>
            </a:r>
            <a:endParaRPr lang="en-US" b="1" dirty="0" smtClean="0">
              <a:latin typeface="Comic Sans MS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latin typeface="Comic Sans MS"/>
                <a:ea typeface="Calibri"/>
                <a:cs typeface="Times New Roman"/>
              </a:rPr>
              <a:t>There is a group in New York City</a:t>
            </a:r>
            <a:endParaRPr lang="en-US" b="1" dirty="0">
              <a:latin typeface="Comic Sans MS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 smtClean="0">
              <a:effectLst/>
              <a:latin typeface="Comic Sans MS"/>
              <a:ea typeface="Calibri"/>
              <a:cs typeface="Times New Roman"/>
            </a:endParaRP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9130"/>
            <a:ext cx="4083050" cy="128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585788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 smtClean="0">
                <a:latin typeface="Berlin Sans FB Demi" panose="020E0802020502020306" pitchFamily="34" charset="0"/>
              </a:rPr>
              <a:t>ADDITIONAL PROGRAMS</a:t>
            </a:r>
            <a:endParaRPr lang="en-US" sz="5400" b="1" i="1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Funded in part by the AAUW Fund</a:t>
            </a:r>
            <a:endParaRPr lang="en-US" dirty="0"/>
          </a:p>
          <a:p>
            <a:r>
              <a:rPr lang="en-US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AAUW National Convention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  <a:latin typeface="Comic Sans MS" panose="030F0702030302020204" pitchFamily="66" charset="0"/>
              </a:rPr>
              <a:t>	</a:t>
            </a:r>
            <a:r>
              <a:rPr lang="en-US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June 14-17 2017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Member Leader Programs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New Program Development</a:t>
            </a:r>
          </a:p>
          <a:p>
            <a:r>
              <a:rPr lang="en-US" b="1" i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Outlook</a:t>
            </a:r>
          </a:p>
          <a:p>
            <a:pPr marL="0" indent="0">
              <a:buNone/>
            </a:pPr>
            <a:endParaRPr lang="en-US" b="1" dirty="0" smtClean="0">
              <a:latin typeface="Comic Sans MS"/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97400"/>
            <a:ext cx="5238750" cy="213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0"/>
            <a:ext cx="2667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351538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latin typeface="Berlin Sans FB Demi" panose="020E0802020502020306" pitchFamily="34" charset="0"/>
              </a:rPr>
              <a:t>CAMPUS ACTION  PROJECTS</a:t>
            </a:r>
            <a:endParaRPr lang="en-US" sz="4800" b="1" i="1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3331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  <a:latin typeface="Comic Sans MS" panose="030F0702030302020204" pitchFamily="66" charset="0"/>
                <a:ea typeface="Times New Roman"/>
                <a:cs typeface="Times"/>
              </a:rPr>
              <a:t> </a:t>
            </a:r>
            <a:r>
              <a:rPr lang="en-US" sz="5100" b="1" dirty="0" smtClean="0">
                <a:solidFill>
                  <a:srgbClr val="FFC000"/>
                </a:solidFill>
                <a:latin typeface="Comic Sans MS" panose="030F0702030302020204" pitchFamily="66" charset="0"/>
                <a:ea typeface="Times New Roman"/>
                <a:cs typeface="Times"/>
              </a:rPr>
              <a:t>Programs based on AAUW Research to address gender-based issues in </a:t>
            </a:r>
            <a:r>
              <a:rPr lang="en-US" sz="5100" b="1" dirty="0">
                <a:solidFill>
                  <a:srgbClr val="FFC000"/>
                </a:solidFill>
                <a:latin typeface="Comic Sans MS" panose="030F0702030302020204" pitchFamily="66" charset="0"/>
                <a:ea typeface="Times New Roman"/>
                <a:cs typeface="Times"/>
              </a:rPr>
              <a:t>their campus </a:t>
            </a:r>
            <a:r>
              <a:rPr lang="en-US" sz="5100" b="1" dirty="0" smtClean="0">
                <a:solidFill>
                  <a:srgbClr val="FFC000"/>
                </a:solidFill>
                <a:latin typeface="Comic Sans MS" panose="030F0702030302020204" pitchFamily="66" charset="0"/>
                <a:ea typeface="Times New Roman"/>
                <a:cs typeface="Times"/>
              </a:rPr>
              <a:t>community</a:t>
            </a:r>
          </a:p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  <a:latin typeface="Comic Sans MS" panose="030F0702030302020204" pitchFamily="66" charset="0"/>
              <a:ea typeface="Times New Roman"/>
              <a:cs typeface="Times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Brockport students made a video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 to raise 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awareness to 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issues like the gender pay 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gap.   They also 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held 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an anti stereotyping </a:t>
            </a:r>
            <a:r>
              <a:rPr lang="en-US" sz="4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Start </a:t>
            </a:r>
            <a:r>
              <a:rPr lang="en-US" sz="4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a Revolution 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conference  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  <a:ea typeface="Times New Roman"/>
              <a:cs typeface="Times"/>
            </a:endParaRPr>
          </a:p>
          <a:p>
            <a:pPr marL="0" indent="0">
              <a:buNone/>
            </a:pPr>
            <a:endParaRPr lang="en-US" sz="2600" b="1" dirty="0" smtClean="0">
              <a:solidFill>
                <a:srgbClr val="000000"/>
              </a:solidFill>
              <a:latin typeface="Comic Sans MS" panose="030F0702030302020204" pitchFamily="66" charset="0"/>
              <a:ea typeface="Times New Roman"/>
              <a:cs typeface="Times"/>
            </a:endParaRPr>
          </a:p>
          <a:p>
            <a:pPr marL="0" indent="0">
              <a:buNone/>
            </a:pPr>
            <a:endParaRPr lang="en-US" sz="2600" b="1" dirty="0" smtClean="0">
              <a:solidFill>
                <a:srgbClr val="000000"/>
              </a:solidFill>
              <a:latin typeface="Comic Sans MS" panose="030F0702030302020204" pitchFamily="66" charset="0"/>
              <a:ea typeface="Times New Roman"/>
              <a:cs typeface="Times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Times New Roman"/>
                <a:cs typeface="Times"/>
              </a:rPr>
              <a:t>Purdue </a:t>
            </a:r>
            <a:r>
              <a:rPr lang="en-US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Times New Roman"/>
                <a:cs typeface="Times"/>
              </a:rPr>
              <a:t>University STEM CAP Team	-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Times New Roman"/>
                <a:cs typeface="Times"/>
              </a:rPr>
              <a:t>Exploring Science with grade school girls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"/>
              </a:rPr>
              <a:t> 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00600"/>
            <a:ext cx="2856065" cy="137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49785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 smtClean="0">
                <a:latin typeface="Berlin Sans FB Demi" panose="020E0802020502020306" pitchFamily="34" charset="0"/>
              </a:rPr>
              <a:t>WHY THE AAUW FUND</a:t>
            </a:r>
            <a:endParaRPr lang="en-US" sz="5400" i="1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400" b="1" dirty="0" smtClean="0">
                <a:latin typeface="Comic Sans MS" panose="030F0702030302020204" pitchFamily="66" charset="0"/>
              </a:rPr>
              <a:t> HISTORY-AAUW has used available money to funded worthwhile issues since 1885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400" b="1" dirty="0" smtClean="0">
                <a:latin typeface="Comic Sans MS" panose="030F0702030302020204" pitchFamily="66" charset="0"/>
              </a:rPr>
              <a:t> NEW PROGRAMS developed in response to today’s challenges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400" b="1" dirty="0" smtClean="0">
                <a:latin typeface="Comic Sans MS" panose="030F0702030302020204" pitchFamily="66" charset="0"/>
              </a:rPr>
              <a:t> EDUCATION-New </a:t>
            </a:r>
            <a:r>
              <a:rPr lang="en-US" sz="3400" b="1" dirty="0">
                <a:latin typeface="Comic Sans MS" panose="030F0702030302020204" pitchFamily="66" charset="0"/>
              </a:rPr>
              <a:t>programs reflect </a:t>
            </a:r>
            <a:r>
              <a:rPr lang="en-US" sz="3400" b="1" dirty="0" smtClean="0">
                <a:latin typeface="Comic Sans MS" panose="030F0702030302020204" pitchFamily="66" charset="0"/>
              </a:rPr>
              <a:t>our abiding </a:t>
            </a:r>
            <a:r>
              <a:rPr lang="en-US" sz="3400" b="1" dirty="0">
                <a:latin typeface="Comic Sans MS" panose="030F0702030302020204" pitchFamily="66" charset="0"/>
              </a:rPr>
              <a:t>concern for women’s education with a </a:t>
            </a:r>
            <a:r>
              <a:rPr lang="en-US" sz="3400" b="1" dirty="0" smtClean="0">
                <a:latin typeface="Comic Sans MS" panose="030F0702030302020204" pitchFamily="66" charset="0"/>
              </a:rPr>
              <a:t>21</a:t>
            </a:r>
            <a:r>
              <a:rPr lang="en-US" sz="3400" b="1" baseline="30000" dirty="0" smtClean="0">
                <a:latin typeface="Comic Sans MS" panose="030F0702030302020204" pitchFamily="66" charset="0"/>
              </a:rPr>
              <a:t>st</a:t>
            </a:r>
            <a:r>
              <a:rPr lang="en-US" sz="3400" b="1" dirty="0" smtClean="0">
                <a:latin typeface="Comic Sans MS" panose="030F0702030302020204" pitchFamily="66" charset="0"/>
              </a:rPr>
              <a:t> Century </a:t>
            </a:r>
            <a:r>
              <a:rPr lang="en-US" sz="3400" b="1" dirty="0">
                <a:latin typeface="Comic Sans MS" panose="030F0702030302020204" pitchFamily="66" charset="0"/>
              </a:rPr>
              <a:t>twist </a:t>
            </a:r>
            <a:endParaRPr lang="en-US" sz="3400" b="1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400" b="1" dirty="0" smtClean="0">
                <a:latin typeface="Comic Sans MS" panose="030F0702030302020204" pitchFamily="66" charset="0"/>
              </a:rPr>
              <a:t> NEED FOR FUNDS because: Dues do not cover </a:t>
            </a:r>
            <a:r>
              <a:rPr lang="en-US" sz="3400" b="1" dirty="0" err="1" smtClean="0">
                <a:latin typeface="Comic Sans MS" panose="030F0702030302020204" pitchFamily="66" charset="0"/>
              </a:rPr>
              <a:t>Progam</a:t>
            </a:r>
            <a:r>
              <a:rPr lang="en-US" sz="3400" b="1" dirty="0" smtClean="0">
                <a:latin typeface="Comic Sans MS" panose="030F0702030302020204" pitchFamily="66" charset="0"/>
              </a:rPr>
              <a:t> costs: Costs have risen but dues have not: Fewer branch members and more National members who cost more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400" b="1" dirty="0">
                <a:latin typeface="Comic Sans MS" panose="030F0702030302020204" pitchFamily="66" charset="0"/>
              </a:rPr>
              <a:t> </a:t>
            </a:r>
            <a:r>
              <a:rPr lang="en-US" sz="3400" b="1" dirty="0" smtClean="0">
                <a:latin typeface="Comic Sans MS" panose="030F0702030302020204" pitchFamily="66" charset="0"/>
              </a:rPr>
              <a:t>AAUW FUND will provide unrestricted funds for today’s programs and those developed in the future </a:t>
            </a:r>
          </a:p>
          <a:p>
            <a:pPr lvl="2"/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83370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527175"/>
          </a:xfrm>
        </p:spPr>
        <p:txBody>
          <a:bodyPr>
            <a:noAutofit/>
          </a:bodyPr>
          <a:lstStyle/>
          <a:p>
            <a:r>
              <a:rPr lang="en-US" sz="6600" b="1" i="1" dirty="0" smtClean="0">
                <a:latin typeface="Berlin Sans FB Demi" panose="020E0802020502020306" pitchFamily="34" charset="0"/>
              </a:rPr>
              <a:t>SUPPORT THE AAUW FUND</a:t>
            </a:r>
            <a:endParaRPr lang="en-US" sz="6600" b="1" i="1" dirty="0">
              <a:latin typeface="Berlin Sans FB Demi" panose="020E0802020502020306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Greatest Opportunity</a:t>
            </a:r>
          </a:p>
          <a:p>
            <a:r>
              <a:rPr lang="en-US" sz="4800" b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Greatest Need</a:t>
            </a:r>
            <a:endParaRPr lang="en-US" sz="4800" b="1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65198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BalloonDExtBol" pitchFamily="2" charset="0"/>
              </a:rPr>
              <a:t>SUPPORT THE AAUW FUND</a:t>
            </a:r>
            <a:endParaRPr lang="en-US" sz="6000" dirty="0">
              <a:latin typeface="BalloonDExtBol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Give your tax deductible contribution to your Branch AAUW Funds Chair</a:t>
            </a:r>
          </a:p>
          <a:p>
            <a:endParaRPr lang="en-US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Make an online donation on the AAUW website  </a:t>
            </a:r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/>
              </a:rPr>
              <a:t>www.aauw.org</a:t>
            </a:r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click on donate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Join the AAUW Legacy Circle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67200"/>
            <a:ext cx="1949450" cy="242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06350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Berlin Sans FB Demi" panose="020E0802020502020306" pitchFamily="34" charset="0"/>
              </a:rPr>
              <a:t>College/ University Partners</a:t>
            </a:r>
            <a:endParaRPr lang="en-US" i="1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371600"/>
            <a:ext cx="782955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1659285"/>
            <a:ext cx="5257800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C/U membership opens doors to AAUW </a:t>
            </a:r>
            <a:r>
              <a:rPr lang="en-US" sz="3200" dirty="0" smtClean="0">
                <a:solidFill>
                  <a:schemeClr val="bg2"/>
                </a:solidFill>
              </a:rPr>
              <a:t> Programs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/>
                </a:solidFill>
              </a:rPr>
              <a:t>Student </a:t>
            </a:r>
            <a:r>
              <a:rPr lang="en-US" sz="3200" dirty="0" err="1" smtClean="0">
                <a:solidFill>
                  <a:schemeClr val="bg2"/>
                </a:solidFill>
              </a:rPr>
              <a:t>alfilate</a:t>
            </a:r>
            <a:r>
              <a:rPr lang="en-US" sz="3200" dirty="0" smtClean="0">
                <a:solidFill>
                  <a:schemeClr val="bg2"/>
                </a:solidFill>
              </a:rPr>
              <a:t> members and campus branches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/>
                </a:solidFill>
              </a:rPr>
              <a:t>Potential AAUW &amp; branch members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/>
                </a:solidFill>
              </a:rPr>
              <a:t>Always throughout our history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53754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i="1" dirty="0" smtClean="0">
                <a:latin typeface="Berlin Sans FB Demi" panose="020E0802020502020306" pitchFamily="34" charset="0"/>
              </a:rPr>
              <a:t>ELEANOR ROOSEVELT FUND</a:t>
            </a:r>
            <a:endParaRPr lang="en-US" sz="4800" i="1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latin typeface="Comic Sans MS" panose="030F0702030302020204" pitchFamily="66" charset="0"/>
              </a:rPr>
              <a:t> Supports research on gender equity in education and the workplace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2514600" cy="152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718" y="3314246"/>
            <a:ext cx="264608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419600"/>
            <a:ext cx="276225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85335"/>
            <a:ext cx="2590800" cy="138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90800"/>
            <a:ext cx="2667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391894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latin typeface="Berlin Sans FB Demi" panose="020E0802020502020306" pitchFamily="34" charset="0"/>
              </a:rPr>
              <a:t>ELECT HER!</a:t>
            </a:r>
            <a:endParaRPr lang="en-US" sz="7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 </a:t>
            </a:r>
          </a:p>
          <a:p>
            <a:pPr lvl="0"/>
            <a:endParaRPr lang="en-US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endParaRPr lang="en-US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endParaRPr lang="en-US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Encourages and trains college </a:t>
            </a:r>
            <a:r>
              <a:rPr 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women to run for student government and future political office</a:t>
            </a:r>
            <a:r>
              <a:rPr 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pPr lvl="1"/>
            <a:r>
              <a:rPr lang="en-US" b="1" dirty="0" smtClean="0">
                <a:latin typeface="Comic Sans MS"/>
                <a:ea typeface="Calibri"/>
                <a:cs typeface="Times New Roman"/>
              </a:rPr>
              <a:t>Piloted </a:t>
            </a:r>
            <a:r>
              <a:rPr lang="en-US" b="1" dirty="0">
                <a:latin typeface="Comic Sans MS"/>
                <a:ea typeface="Calibri"/>
                <a:cs typeface="Times New Roman"/>
              </a:rPr>
              <a:t>in 2009; began fully in </a:t>
            </a:r>
            <a:r>
              <a:rPr lang="en-US" b="1" dirty="0" smtClean="0">
                <a:latin typeface="Comic Sans MS"/>
                <a:ea typeface="Calibri"/>
                <a:cs typeface="Times New Roman"/>
              </a:rPr>
              <a:t>2010</a:t>
            </a:r>
            <a:endParaRPr lang="en-US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SUNY Stony Brook- Smithtown Branch</a:t>
            </a:r>
          </a:p>
          <a:p>
            <a:pPr lvl="1"/>
            <a:endParaRPr lang="en-US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600200"/>
            <a:ext cx="20955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56262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latin typeface="Berlin Sans FB Demi" panose="020E0802020502020306" pitchFamily="34" charset="0"/>
              </a:rPr>
              <a:t>EVVIE CURRIE GIVING CIRCLE </a:t>
            </a:r>
            <a:br>
              <a:rPr lang="en-US" i="1" dirty="0" smtClean="0">
                <a:latin typeface="Berlin Sans FB Demi" panose="020E0802020502020306" pitchFamily="34" charset="0"/>
              </a:rPr>
            </a:br>
            <a:r>
              <a:rPr lang="en-US" i="1" dirty="0" smtClean="0">
                <a:latin typeface="Berlin Sans FB Demi" panose="020E0802020502020306" pitchFamily="34" charset="0"/>
              </a:rPr>
              <a:t>LAF CAMPUS OUTREACH GRANTS </a:t>
            </a:r>
            <a:endParaRPr lang="en-US" i="1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Used to host events on campus </a:t>
            </a: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educating students </a:t>
            </a:r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about their rights.  </a:t>
            </a:r>
            <a:endParaRPr lang="en-US" sz="4000" dirty="0" smtClean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Grants of $750 per event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This Fund of $50,000 can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	</a:t>
            </a:r>
            <a:r>
              <a:rPr lang="en-US" dirty="0" smtClean="0">
                <a:latin typeface="Comic Sans MS" panose="030F0702030302020204" pitchFamily="66" charset="0"/>
              </a:rPr>
              <a:t> only be used by NYS members in NYS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Westchester Branch/SUNY Purchase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19400"/>
            <a:ext cx="296593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79025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effectLst/>
                <a:latin typeface="Berlin Sans FB Demi" panose="020E0802020502020306" pitchFamily="34" charset="0"/>
                <a:ea typeface="Calibri"/>
                <a:cs typeface="Times New Roman"/>
              </a:rPr>
              <a:t>FELLOWS ALUMNAE INITIATIVE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smtClean="0">
                <a:effectLst/>
                <a:latin typeface="Comic Sans MS"/>
                <a:ea typeface="Calibri"/>
                <a:cs typeface="Times New Roman"/>
              </a:rPr>
              <a:t>Connects former AAUW fellows and grantees with one another and AAUW. </a:t>
            </a:r>
          </a:p>
          <a:p>
            <a:pPr marL="0" indent="0">
              <a:buNone/>
            </a:pPr>
            <a:endParaRPr lang="en-US" sz="2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 panose="030F0702030302020204" pitchFamily="66" charset="0"/>
              </a:rPr>
              <a:t>Former Fellow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	</a:t>
            </a:r>
            <a:r>
              <a:rPr lang="en-US" sz="2800" dirty="0" smtClean="0">
                <a:latin typeface="Comic Sans MS" panose="030F0702030302020204" pitchFamily="66" charset="0"/>
              </a:rPr>
              <a:t>Shireen Lewis</a:t>
            </a:r>
          </a:p>
          <a:p>
            <a:pPr marL="0" indent="0">
              <a:buNone/>
            </a:pPr>
            <a:endParaRPr lang="en-US" b="1" u="sng" dirty="0" smtClean="0">
              <a:hlinkClick r:id="rId2" tooltip="SisterMentors: Building the Dream for 15 Years"/>
            </a:endParaRPr>
          </a:p>
          <a:p>
            <a:pPr marL="0" indent="0">
              <a:buNone/>
            </a:pPr>
            <a:r>
              <a:rPr lang="en-US" b="1" u="sng" dirty="0" smtClean="0"/>
              <a:t> </a:t>
            </a:r>
          </a:p>
          <a:p>
            <a:pPr marL="0" indent="0">
              <a:buNone/>
            </a:pPr>
            <a:endParaRPr lang="en-US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76600"/>
            <a:ext cx="4413739" cy="260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815833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effectLst/>
                <a:latin typeface="Berlin Sans FB Demi" panose="020E0802020502020306" pitchFamily="34" charset="0"/>
                <a:ea typeface="Calibri"/>
                <a:cs typeface="Times New Roman"/>
              </a:rPr>
              <a:t>LEGAL ADVOCACY FUND (LAF)</a:t>
            </a:r>
            <a:endParaRPr lang="en-US" i="1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900" b="1" dirty="0" smtClean="0">
                <a:effectLst/>
                <a:latin typeface="Comic Sans MS"/>
                <a:ea typeface="Calibri"/>
                <a:cs typeface="Times New Roman"/>
              </a:rPr>
              <a:t>LAF challenges sex discrimination in higher education and the workplace</a:t>
            </a:r>
            <a:r>
              <a:rPr lang="en-US" b="1" dirty="0" smtClean="0">
                <a:effectLst/>
                <a:latin typeface="Comic Sans MS"/>
                <a:ea typeface="Calibri"/>
                <a:cs typeface="Times New Roman"/>
              </a:rPr>
              <a:t>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latin typeface="Comic Sans MS"/>
                <a:ea typeface="Calibri"/>
                <a:cs typeface="Times New Roman"/>
              </a:rPr>
              <a:t>Started in 1981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ffectLst/>
                <a:latin typeface="Comic Sans MS"/>
                <a:ea typeface="Calibri"/>
                <a:cs typeface="Times New Roman"/>
              </a:rPr>
              <a:t>Over 106 cases given over $2,000,000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latin typeface="Comic Sans MS"/>
                <a:ea typeface="Calibri"/>
                <a:cs typeface="Times New Roman"/>
              </a:rPr>
              <a:t>The</a:t>
            </a:r>
            <a:endParaRPr lang="en-US" b="1" dirty="0">
              <a:latin typeface="Comic Sans MS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smtClean="0">
                <a:latin typeface="Comic Sans MS"/>
                <a:ea typeface="Calibri"/>
                <a:cs typeface="Times New Roman"/>
              </a:rPr>
              <a:t>	monthly updates cases and actions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ffectLst/>
                <a:latin typeface="Comic Sans MS"/>
                <a:ea typeface="Calibri"/>
                <a:cs typeface="Times New Roman"/>
              </a:rPr>
              <a:t> Know Your Rights at Work information</a:t>
            </a:r>
          </a:p>
          <a:p>
            <a:endParaRPr lang="en-US" dirty="0"/>
          </a:p>
        </p:txBody>
      </p:sp>
      <p:pic>
        <p:nvPicPr>
          <p:cNvPr id="4" name="Picture 3" descr="LAF EXPRESS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3892550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09727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effectLst/>
                <a:latin typeface="Berlin Sans FB Demi" panose="020E0802020502020306" pitchFamily="34" charset="0"/>
                <a:ea typeface="Calibri"/>
                <a:cs typeface="Times New Roman"/>
              </a:rPr>
              <a:t>LAF Case Support Travel Grants</a:t>
            </a:r>
            <a:endParaRPr lang="en-US" i="1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85118"/>
            <a:ext cx="8229600" cy="4525963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ffectLst/>
                <a:latin typeface="Comic Sans MS"/>
                <a:ea typeface="Calibri"/>
                <a:cs typeface="Times New Roman"/>
              </a:rPr>
              <a:t>Pay the travel expenses of AAUW-supported plaintiffs and their lawyers who speak at state conventions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latin typeface="Comic Sans MS"/>
                <a:ea typeface="Calibri"/>
                <a:cs typeface="Times New Roman"/>
              </a:rPr>
              <a:t>Recently we heard:</a:t>
            </a:r>
          </a:p>
          <a:p>
            <a:pPr marL="400050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ffectLst/>
                <a:latin typeface="Comic Sans MS"/>
                <a:ea typeface="Calibri"/>
                <a:cs typeface="Times New Roman"/>
              </a:rPr>
              <a:t> Michelle Henley-Feather River </a:t>
            </a:r>
          </a:p>
          <a:p>
            <a:pPr marL="400050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ffectLst/>
                <a:latin typeface="Comic Sans MS"/>
                <a:ea typeface="Calibri"/>
                <a:cs typeface="Times New Roman"/>
              </a:rPr>
              <a:t> Kathy </a:t>
            </a:r>
            <a:r>
              <a:rPr lang="en-US" b="1" dirty="0" err="1" smtClean="0">
                <a:effectLst/>
                <a:latin typeface="Comic Sans MS"/>
                <a:ea typeface="Calibri"/>
                <a:cs typeface="Times New Roman"/>
              </a:rPr>
              <a:t>Brenniman</a:t>
            </a:r>
            <a:r>
              <a:rPr lang="en-US" b="1" dirty="0" smtClean="0">
                <a:effectLst/>
                <a:latin typeface="Comic Sans MS"/>
                <a:ea typeface="Calibri"/>
                <a:cs typeface="Times New Roman"/>
              </a:rPr>
              <a:t>- LAF Committee Chair</a:t>
            </a:r>
          </a:p>
          <a:p>
            <a:pPr marL="400050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solidFill>
                  <a:srgbClr val="363636"/>
                </a:solidFill>
                <a:latin typeface="Comic Sans MS"/>
                <a:ea typeface="Times New Roman"/>
                <a:cs typeface="Times New Roman"/>
              </a:rPr>
              <a:t> </a:t>
            </a:r>
            <a:r>
              <a:rPr lang="en-US" b="1" dirty="0" smtClean="0">
                <a:latin typeface="Comic Sans MS"/>
                <a:ea typeface="Times New Roman"/>
                <a:cs typeface="Times New Roman"/>
              </a:rPr>
              <a:t>Lauren </a:t>
            </a:r>
            <a:r>
              <a:rPr lang="en-US" b="1" dirty="0" smtClean="0">
                <a:latin typeface="Comic Sans MS" panose="030F0702030302020204" pitchFamily="66" charset="0"/>
                <a:ea typeface="Times New Roman"/>
              </a:rPr>
              <a:t>Mancuso- University of CA-Davis</a:t>
            </a:r>
            <a:endParaRPr lang="en-US" b="1" dirty="0" smtClean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400050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 smtClean="0">
              <a:effectLst/>
              <a:latin typeface="Comic Sans MS"/>
              <a:ea typeface="Calibri"/>
              <a:cs typeface="Times New Roman"/>
            </a:endParaRPr>
          </a:p>
          <a:p>
            <a:endParaRPr lang="en-US" dirty="0"/>
          </a:p>
        </p:txBody>
      </p:sp>
      <p:pic>
        <p:nvPicPr>
          <p:cNvPr id="4" name="Picture 3" descr="https://encrypted-tbn0.gstatic.com/images?q=tbn:ANd9GcTEBw6K60K73g1m-LGklC7y5IeAegjLvHQCxIsV1yS_2u1JZhWpjQ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2895600"/>
            <a:ext cx="151130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84789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634</Words>
  <Application>Microsoft Office PowerPoint</Application>
  <PresentationFormat>On-screen Show (4:3)</PresentationFormat>
  <Paragraphs>152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ONE AAUW  ONE MISSION ONE FUND </vt:lpstr>
      <vt:lpstr>CAMPUS ACTION  PROJECTS</vt:lpstr>
      <vt:lpstr>College/ University Partners</vt:lpstr>
      <vt:lpstr>ELEANOR ROOSEVELT FUND</vt:lpstr>
      <vt:lpstr>ELECT HER!</vt:lpstr>
      <vt:lpstr>EVVIE CURRIE GIVING CIRCLE  LAF CAMPUS OUTREACH GRANTS </vt:lpstr>
      <vt:lpstr>FELLOWS ALUMNAE INITIATIVE</vt:lpstr>
      <vt:lpstr>LEGAL ADVOCACY FUND (LAF)</vt:lpstr>
      <vt:lpstr>LAF Case Support Travel Grants</vt:lpstr>
      <vt:lpstr>LAF LEGAL CASE SUPPORT</vt:lpstr>
      <vt:lpstr> </vt:lpstr>
      <vt:lpstr>PUBLIC POLICY</vt:lpstr>
      <vt:lpstr> </vt:lpstr>
      <vt:lpstr> </vt:lpstr>
      <vt:lpstr> </vt:lpstr>
      <vt:lpstr> </vt:lpstr>
      <vt:lpstr> </vt:lpstr>
      <vt:lpstr> </vt:lpstr>
      <vt:lpstr>ADDITIONAL PROGRAMS</vt:lpstr>
      <vt:lpstr>WHY THE AAUW FUND</vt:lpstr>
      <vt:lpstr>SUPPORT THE AAUW FUND</vt:lpstr>
      <vt:lpstr>SUPPORT THE AAUW FUND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</dc:creator>
  <cp:lastModifiedBy>Betty Preble</cp:lastModifiedBy>
  <cp:revision>102</cp:revision>
  <dcterms:created xsi:type="dcterms:W3CDTF">2016-07-03T20:03:11Z</dcterms:created>
  <dcterms:modified xsi:type="dcterms:W3CDTF">2016-08-09T20:00:32Z</dcterms:modified>
</cp:coreProperties>
</file>